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346" r:id="rId2"/>
    <p:sldId id="34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8"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85050-7E10-4CEF-A161-319DEE4D5F3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018815D6-5A4F-4D8B-BA72-6506524BE00F}">
      <dgm:prSet phldrT="[Text]" custT="1"/>
      <dgm:spPr>
        <a:solidFill>
          <a:schemeClr val="accent1">
            <a:lumMod val="40000"/>
            <a:lumOff val="60000"/>
          </a:schemeClr>
        </a:solidFill>
        <a:ln>
          <a:solidFill>
            <a:schemeClr val="tx1"/>
          </a:solidFill>
        </a:ln>
      </dgm:spPr>
      <dgm:t>
        <a:bodyPr/>
        <a:lstStyle/>
        <a:p>
          <a:r>
            <a:rPr lang="fa-IR" sz="2700" b="1" dirty="0" smtClean="0">
              <a:solidFill>
                <a:schemeClr val="tx1"/>
              </a:solidFill>
              <a:cs typeface="B Nazanin" panose="00000400000000000000" pitchFamily="2" charset="-78"/>
            </a:rPr>
            <a:t>پاسخگویی</a:t>
          </a:r>
          <a:endParaRPr lang="en-US" sz="2700" b="1" dirty="0">
            <a:solidFill>
              <a:schemeClr val="tx1"/>
            </a:solidFill>
            <a:cs typeface="B Nazanin" panose="00000400000000000000" pitchFamily="2" charset="-78"/>
          </a:endParaRPr>
        </a:p>
      </dgm:t>
    </dgm:pt>
    <dgm:pt modelId="{3318D673-D5E1-4CBD-9DA9-4F24271B76CA}" type="parTrans" cxnId="{39AFC651-DEB3-4F56-9011-12731499EE77}">
      <dgm:prSet/>
      <dgm:spPr/>
      <dgm:t>
        <a:bodyPr/>
        <a:lstStyle/>
        <a:p>
          <a:endParaRPr lang="en-US"/>
        </a:p>
      </dgm:t>
    </dgm:pt>
    <dgm:pt modelId="{E31F70E5-DBF0-413E-9EB9-5C9676430C45}" type="sibTrans" cxnId="{39AFC651-DEB3-4F56-9011-12731499EE77}">
      <dgm:prSet/>
      <dgm:spPr/>
      <dgm:t>
        <a:bodyPr/>
        <a:lstStyle/>
        <a:p>
          <a:endParaRPr lang="en-US"/>
        </a:p>
      </dgm:t>
    </dgm:pt>
    <dgm:pt modelId="{5FC97523-4145-4E51-B8D5-5E1A16376E13}">
      <dgm:prSet phldrT="[Text]" custT="1"/>
      <dgm:spPr>
        <a:solidFill>
          <a:schemeClr val="accent2"/>
        </a:solidFill>
        <a:ln>
          <a:solidFill>
            <a:schemeClr val="tx1"/>
          </a:solidFill>
        </a:ln>
      </dgm:spPr>
      <dgm:t>
        <a:bodyPr/>
        <a:lstStyle/>
        <a:p>
          <a:r>
            <a:rPr lang="fa-IR" sz="2400" b="1" dirty="0" smtClean="0">
              <a:solidFill>
                <a:schemeClr val="tx1"/>
              </a:solidFill>
              <a:cs typeface="B Nazanin" panose="00000400000000000000" pitchFamily="2" charset="-78"/>
            </a:rPr>
            <a:t>گوش به زنگ بودن</a:t>
          </a:r>
          <a:endParaRPr lang="en-US" sz="2400" b="1" dirty="0">
            <a:solidFill>
              <a:schemeClr val="tx1"/>
            </a:solidFill>
            <a:cs typeface="B Nazanin" panose="00000400000000000000" pitchFamily="2" charset="-78"/>
          </a:endParaRPr>
        </a:p>
      </dgm:t>
    </dgm:pt>
    <dgm:pt modelId="{80050671-38BD-4189-BE0A-F9C544C759EB}" type="parTrans" cxnId="{5885486E-5242-4603-89D7-008A22043D5A}">
      <dgm:prSet/>
      <dgm:spPr/>
      <dgm:t>
        <a:bodyPr/>
        <a:lstStyle/>
        <a:p>
          <a:endParaRPr lang="en-US"/>
        </a:p>
      </dgm:t>
    </dgm:pt>
    <dgm:pt modelId="{645EF111-1306-4D91-BF20-945C07D582F6}" type="sibTrans" cxnId="{5885486E-5242-4603-89D7-008A22043D5A}">
      <dgm:prSet/>
      <dgm:spPr/>
      <dgm:t>
        <a:bodyPr/>
        <a:lstStyle/>
        <a:p>
          <a:endParaRPr lang="en-US"/>
        </a:p>
      </dgm:t>
    </dgm:pt>
    <dgm:pt modelId="{1D787E3F-0137-4A1B-B638-89DA9D461FAA}">
      <dgm:prSet custT="1"/>
      <dgm:spPr>
        <a:solidFill>
          <a:schemeClr val="accent1">
            <a:lumMod val="60000"/>
            <a:lumOff val="40000"/>
          </a:schemeClr>
        </a:solidFill>
        <a:ln>
          <a:solidFill>
            <a:schemeClr val="tx1"/>
          </a:solidFill>
        </a:ln>
      </dgm:spPr>
      <dgm:t>
        <a:bodyPr/>
        <a:lstStyle/>
        <a:p>
          <a:r>
            <a:rPr lang="fa-IR" sz="2000" b="1" dirty="0" smtClean="0">
              <a:solidFill>
                <a:schemeClr val="tx1"/>
              </a:solidFill>
              <a:cs typeface="B Nazanin" panose="00000400000000000000" pitchFamily="2" charset="-78"/>
            </a:rPr>
            <a:t>تعامل کارکنان با بیماران</a:t>
          </a:r>
          <a:endParaRPr lang="en-US" sz="2000" b="1" dirty="0">
            <a:solidFill>
              <a:schemeClr val="tx1"/>
            </a:solidFill>
            <a:cs typeface="B Nazanin" panose="00000400000000000000" pitchFamily="2" charset="-78"/>
          </a:endParaRPr>
        </a:p>
      </dgm:t>
    </dgm:pt>
    <dgm:pt modelId="{AA2A94DB-311D-4A5D-8B8B-633FE75E1931}" type="parTrans" cxnId="{6303F7BE-D5CF-4F9D-9886-6C7930443F22}">
      <dgm:prSet/>
      <dgm:spPr/>
      <dgm:t>
        <a:bodyPr/>
        <a:lstStyle/>
        <a:p>
          <a:endParaRPr lang="en-US"/>
        </a:p>
      </dgm:t>
    </dgm:pt>
    <dgm:pt modelId="{04C1A8A7-7BBF-4DEF-A9B8-5C78D321CAE7}" type="sibTrans" cxnId="{6303F7BE-D5CF-4F9D-9886-6C7930443F22}">
      <dgm:prSet/>
      <dgm:spPr/>
      <dgm:t>
        <a:bodyPr/>
        <a:lstStyle/>
        <a:p>
          <a:endParaRPr lang="en-US"/>
        </a:p>
      </dgm:t>
    </dgm:pt>
    <dgm:pt modelId="{A4373476-1E8C-4D33-BEBB-BA6861A3701E}">
      <dgm:prSet phldrT="[Text]"/>
      <dgm:spPr>
        <a:solidFill>
          <a:schemeClr val="accent1">
            <a:lumMod val="75000"/>
          </a:schemeClr>
        </a:solidFill>
        <a:ln>
          <a:solidFill>
            <a:schemeClr val="tx1"/>
          </a:solidFill>
        </a:ln>
        <a:scene3d>
          <a:camera prst="orthographicFront"/>
          <a:lightRig rig="threePt" dir="t"/>
        </a:scene3d>
        <a:sp3d>
          <a:bevelT prst="angle"/>
        </a:sp3d>
      </dgm:spPr>
      <dgm:t>
        <a:bodyPr/>
        <a:lstStyle/>
        <a:p>
          <a:r>
            <a:rPr lang="fa-IR" b="1" dirty="0" smtClean="0">
              <a:solidFill>
                <a:schemeClr val="tx1"/>
              </a:solidFill>
              <a:cs typeface="B Nazanin" panose="00000400000000000000" pitchFamily="2" charset="-78"/>
            </a:rPr>
            <a:t>درگیر بودن کارکنان</a:t>
          </a:r>
          <a:endParaRPr lang="en-US" b="1" dirty="0">
            <a:solidFill>
              <a:schemeClr val="tx1"/>
            </a:solidFill>
            <a:cs typeface="B Nazanin" panose="00000400000000000000" pitchFamily="2" charset="-78"/>
          </a:endParaRPr>
        </a:p>
      </dgm:t>
    </dgm:pt>
    <dgm:pt modelId="{380D350B-0FF8-45C7-913C-9AA437AAE7CB}" type="sibTrans" cxnId="{B0FA9C03-64AD-4FD0-90C0-DC3C9AE0F264}">
      <dgm:prSet/>
      <dgm:spPr/>
      <dgm:t>
        <a:bodyPr/>
        <a:lstStyle/>
        <a:p>
          <a:endParaRPr lang="en-US"/>
        </a:p>
      </dgm:t>
    </dgm:pt>
    <dgm:pt modelId="{495800F3-132B-434C-BFD4-00D15E49D143}" type="parTrans" cxnId="{B0FA9C03-64AD-4FD0-90C0-DC3C9AE0F264}">
      <dgm:prSet/>
      <dgm:spPr/>
      <dgm:t>
        <a:bodyPr/>
        <a:lstStyle/>
        <a:p>
          <a:endParaRPr lang="en-US"/>
        </a:p>
      </dgm:t>
    </dgm:pt>
    <dgm:pt modelId="{04B7ACA5-26E0-4B1F-9F3D-933678384D7B}" type="pres">
      <dgm:prSet presAssocID="{4F385050-7E10-4CEF-A161-319DEE4D5F3B}" presName="cycle" presStyleCnt="0">
        <dgm:presLayoutVars>
          <dgm:chMax val="1"/>
          <dgm:dir/>
          <dgm:animLvl val="ctr"/>
          <dgm:resizeHandles val="exact"/>
        </dgm:presLayoutVars>
      </dgm:prSet>
      <dgm:spPr/>
      <dgm:t>
        <a:bodyPr/>
        <a:lstStyle/>
        <a:p>
          <a:pPr rtl="1"/>
          <a:endParaRPr lang="fa-IR"/>
        </a:p>
      </dgm:t>
    </dgm:pt>
    <dgm:pt modelId="{1A80BD9A-4D7C-47E5-8D92-8286F85A9D49}" type="pres">
      <dgm:prSet presAssocID="{A4373476-1E8C-4D33-BEBB-BA6861A3701E}" presName="centerShape" presStyleLbl="node0" presStyleIdx="0" presStyleCnt="1"/>
      <dgm:spPr/>
      <dgm:t>
        <a:bodyPr/>
        <a:lstStyle/>
        <a:p>
          <a:endParaRPr lang="en-US"/>
        </a:p>
      </dgm:t>
    </dgm:pt>
    <dgm:pt modelId="{A139EC17-74F7-4D1F-930A-19F4514A09C4}" type="pres">
      <dgm:prSet presAssocID="{AA2A94DB-311D-4A5D-8B8B-633FE75E1931}" presName="Name9" presStyleLbl="parChTrans1D2" presStyleIdx="0" presStyleCnt="3"/>
      <dgm:spPr/>
      <dgm:t>
        <a:bodyPr/>
        <a:lstStyle/>
        <a:p>
          <a:pPr rtl="1"/>
          <a:endParaRPr lang="fa-IR"/>
        </a:p>
      </dgm:t>
    </dgm:pt>
    <dgm:pt modelId="{23BE3618-101F-4109-9CDA-FC7A46914C3D}" type="pres">
      <dgm:prSet presAssocID="{AA2A94DB-311D-4A5D-8B8B-633FE75E1931}" presName="connTx" presStyleLbl="parChTrans1D2" presStyleIdx="0" presStyleCnt="3"/>
      <dgm:spPr/>
      <dgm:t>
        <a:bodyPr/>
        <a:lstStyle/>
        <a:p>
          <a:pPr rtl="1"/>
          <a:endParaRPr lang="fa-IR"/>
        </a:p>
      </dgm:t>
    </dgm:pt>
    <dgm:pt modelId="{7DD88D01-4133-412F-8221-6E6ECB441F9D}" type="pres">
      <dgm:prSet presAssocID="{1D787E3F-0137-4A1B-B638-89DA9D461FAA}" presName="node" presStyleLbl="node1" presStyleIdx="0" presStyleCnt="3" custScaleX="129739" custScaleY="112227" custRadScaleRad="101490">
        <dgm:presLayoutVars>
          <dgm:bulletEnabled val="1"/>
        </dgm:presLayoutVars>
      </dgm:prSet>
      <dgm:spPr/>
      <dgm:t>
        <a:bodyPr/>
        <a:lstStyle/>
        <a:p>
          <a:pPr rtl="1"/>
          <a:endParaRPr lang="fa-IR"/>
        </a:p>
      </dgm:t>
    </dgm:pt>
    <dgm:pt modelId="{2AFD8951-B30E-4020-AC15-88AD3957CAD6}" type="pres">
      <dgm:prSet presAssocID="{3318D673-D5E1-4CBD-9DA9-4F24271B76CA}" presName="Name9" presStyleLbl="parChTrans1D2" presStyleIdx="1" presStyleCnt="3"/>
      <dgm:spPr/>
      <dgm:t>
        <a:bodyPr/>
        <a:lstStyle/>
        <a:p>
          <a:pPr rtl="1"/>
          <a:endParaRPr lang="fa-IR"/>
        </a:p>
      </dgm:t>
    </dgm:pt>
    <dgm:pt modelId="{64E6AC75-7003-4099-BCF3-7272768A2851}" type="pres">
      <dgm:prSet presAssocID="{3318D673-D5E1-4CBD-9DA9-4F24271B76CA}" presName="connTx" presStyleLbl="parChTrans1D2" presStyleIdx="1" presStyleCnt="3"/>
      <dgm:spPr/>
      <dgm:t>
        <a:bodyPr/>
        <a:lstStyle/>
        <a:p>
          <a:pPr rtl="1"/>
          <a:endParaRPr lang="fa-IR"/>
        </a:p>
      </dgm:t>
    </dgm:pt>
    <dgm:pt modelId="{1FA8D843-0579-4A84-AFA3-18A172A07792}" type="pres">
      <dgm:prSet presAssocID="{018815D6-5A4F-4D8B-BA72-6506524BE00F}" presName="node" presStyleLbl="node1" presStyleIdx="1" presStyleCnt="3" custScaleX="135566" custRadScaleRad="104297" custRadScaleInc="-2738">
        <dgm:presLayoutVars>
          <dgm:bulletEnabled val="1"/>
        </dgm:presLayoutVars>
      </dgm:prSet>
      <dgm:spPr/>
      <dgm:t>
        <a:bodyPr/>
        <a:lstStyle/>
        <a:p>
          <a:pPr rtl="1"/>
          <a:endParaRPr lang="fa-IR"/>
        </a:p>
      </dgm:t>
    </dgm:pt>
    <dgm:pt modelId="{EE3B346A-7868-4839-BFAB-236D951E645A}" type="pres">
      <dgm:prSet presAssocID="{80050671-38BD-4189-BE0A-F9C544C759EB}" presName="Name9" presStyleLbl="parChTrans1D2" presStyleIdx="2" presStyleCnt="3"/>
      <dgm:spPr/>
      <dgm:t>
        <a:bodyPr/>
        <a:lstStyle/>
        <a:p>
          <a:pPr rtl="1"/>
          <a:endParaRPr lang="fa-IR"/>
        </a:p>
      </dgm:t>
    </dgm:pt>
    <dgm:pt modelId="{00701284-BBFB-4D5B-BB80-4BA5F06653D0}" type="pres">
      <dgm:prSet presAssocID="{80050671-38BD-4189-BE0A-F9C544C759EB}" presName="connTx" presStyleLbl="parChTrans1D2" presStyleIdx="2" presStyleCnt="3"/>
      <dgm:spPr/>
      <dgm:t>
        <a:bodyPr/>
        <a:lstStyle/>
        <a:p>
          <a:pPr rtl="1"/>
          <a:endParaRPr lang="fa-IR"/>
        </a:p>
      </dgm:t>
    </dgm:pt>
    <dgm:pt modelId="{8D53D6AE-E725-45E2-8CD3-7DA9DE4327CF}" type="pres">
      <dgm:prSet presAssocID="{5FC97523-4145-4E51-B8D5-5E1A16376E13}" presName="node" presStyleLbl="node1" presStyleIdx="2" presStyleCnt="3" custScaleX="123385" custScaleY="116003" custRadScaleRad="94336" custRadScaleInc="6747">
        <dgm:presLayoutVars>
          <dgm:bulletEnabled val="1"/>
        </dgm:presLayoutVars>
      </dgm:prSet>
      <dgm:spPr/>
      <dgm:t>
        <a:bodyPr/>
        <a:lstStyle/>
        <a:p>
          <a:pPr rtl="1"/>
          <a:endParaRPr lang="fa-IR"/>
        </a:p>
      </dgm:t>
    </dgm:pt>
  </dgm:ptLst>
  <dgm:cxnLst>
    <dgm:cxn modelId="{029FFE68-18B5-4ACD-BF50-12A508C70B07}" type="presOf" srcId="{AA2A94DB-311D-4A5D-8B8B-633FE75E1931}" destId="{23BE3618-101F-4109-9CDA-FC7A46914C3D}" srcOrd="1" destOrd="0" presId="urn:microsoft.com/office/officeart/2005/8/layout/radial1"/>
    <dgm:cxn modelId="{B18E549D-4599-4C9A-BB28-6C77595743F3}" type="presOf" srcId="{3318D673-D5E1-4CBD-9DA9-4F24271B76CA}" destId="{2AFD8951-B30E-4020-AC15-88AD3957CAD6}" srcOrd="0" destOrd="0" presId="urn:microsoft.com/office/officeart/2005/8/layout/radial1"/>
    <dgm:cxn modelId="{0B9AD6F8-6B03-48BF-BFAF-3E97ED6B7AAA}" type="presOf" srcId="{1D787E3F-0137-4A1B-B638-89DA9D461FAA}" destId="{7DD88D01-4133-412F-8221-6E6ECB441F9D}" srcOrd="0" destOrd="0" presId="urn:microsoft.com/office/officeart/2005/8/layout/radial1"/>
    <dgm:cxn modelId="{5885486E-5242-4603-89D7-008A22043D5A}" srcId="{A4373476-1E8C-4D33-BEBB-BA6861A3701E}" destId="{5FC97523-4145-4E51-B8D5-5E1A16376E13}" srcOrd="2" destOrd="0" parTransId="{80050671-38BD-4189-BE0A-F9C544C759EB}" sibTransId="{645EF111-1306-4D91-BF20-945C07D582F6}"/>
    <dgm:cxn modelId="{B0FA9C03-64AD-4FD0-90C0-DC3C9AE0F264}" srcId="{4F385050-7E10-4CEF-A161-319DEE4D5F3B}" destId="{A4373476-1E8C-4D33-BEBB-BA6861A3701E}" srcOrd="0" destOrd="0" parTransId="{495800F3-132B-434C-BFD4-00D15E49D143}" sibTransId="{380D350B-0FF8-45C7-913C-9AA437AAE7CB}"/>
    <dgm:cxn modelId="{39AFC651-DEB3-4F56-9011-12731499EE77}" srcId="{A4373476-1E8C-4D33-BEBB-BA6861A3701E}" destId="{018815D6-5A4F-4D8B-BA72-6506524BE00F}" srcOrd="1" destOrd="0" parTransId="{3318D673-D5E1-4CBD-9DA9-4F24271B76CA}" sibTransId="{E31F70E5-DBF0-413E-9EB9-5C9676430C45}"/>
    <dgm:cxn modelId="{2E983F50-DDF9-43DF-9CE0-B5488E4496FD}" type="presOf" srcId="{80050671-38BD-4189-BE0A-F9C544C759EB}" destId="{EE3B346A-7868-4839-BFAB-236D951E645A}" srcOrd="0" destOrd="0" presId="urn:microsoft.com/office/officeart/2005/8/layout/radial1"/>
    <dgm:cxn modelId="{1F2DD2A9-783B-471F-8A6A-978A09D02D78}" type="presOf" srcId="{018815D6-5A4F-4D8B-BA72-6506524BE00F}" destId="{1FA8D843-0579-4A84-AFA3-18A172A07792}" srcOrd="0" destOrd="0" presId="urn:microsoft.com/office/officeart/2005/8/layout/radial1"/>
    <dgm:cxn modelId="{BC4446C5-1D09-46B4-A62A-2ABDDAC53C4D}" type="presOf" srcId="{AA2A94DB-311D-4A5D-8B8B-633FE75E1931}" destId="{A139EC17-74F7-4D1F-930A-19F4514A09C4}" srcOrd="0" destOrd="0" presId="urn:microsoft.com/office/officeart/2005/8/layout/radial1"/>
    <dgm:cxn modelId="{ADE5179E-AA24-4D91-938F-4FF942C07284}" type="presOf" srcId="{3318D673-D5E1-4CBD-9DA9-4F24271B76CA}" destId="{64E6AC75-7003-4099-BCF3-7272768A2851}" srcOrd="1" destOrd="0" presId="urn:microsoft.com/office/officeart/2005/8/layout/radial1"/>
    <dgm:cxn modelId="{47F719B2-9C18-43FD-8575-2F5F9AC9C1E7}" type="presOf" srcId="{A4373476-1E8C-4D33-BEBB-BA6861A3701E}" destId="{1A80BD9A-4D7C-47E5-8D92-8286F85A9D49}" srcOrd="0" destOrd="0" presId="urn:microsoft.com/office/officeart/2005/8/layout/radial1"/>
    <dgm:cxn modelId="{6303F7BE-D5CF-4F9D-9886-6C7930443F22}" srcId="{A4373476-1E8C-4D33-BEBB-BA6861A3701E}" destId="{1D787E3F-0137-4A1B-B638-89DA9D461FAA}" srcOrd="0" destOrd="0" parTransId="{AA2A94DB-311D-4A5D-8B8B-633FE75E1931}" sibTransId="{04C1A8A7-7BBF-4DEF-A9B8-5C78D321CAE7}"/>
    <dgm:cxn modelId="{A128E677-3F82-4BE1-B2AA-2CC7FBF1DAC2}" type="presOf" srcId="{4F385050-7E10-4CEF-A161-319DEE4D5F3B}" destId="{04B7ACA5-26E0-4B1F-9F3D-933678384D7B}" srcOrd="0" destOrd="0" presId="urn:microsoft.com/office/officeart/2005/8/layout/radial1"/>
    <dgm:cxn modelId="{A5B90AA5-5C4B-4475-9E4E-700CA42DD711}" type="presOf" srcId="{80050671-38BD-4189-BE0A-F9C544C759EB}" destId="{00701284-BBFB-4D5B-BB80-4BA5F06653D0}" srcOrd="1" destOrd="0" presId="urn:microsoft.com/office/officeart/2005/8/layout/radial1"/>
    <dgm:cxn modelId="{9E5CDD83-A331-4FE0-BCFA-66D5133F6E1A}" type="presOf" srcId="{5FC97523-4145-4E51-B8D5-5E1A16376E13}" destId="{8D53D6AE-E725-45E2-8CD3-7DA9DE4327CF}" srcOrd="0" destOrd="0" presId="urn:microsoft.com/office/officeart/2005/8/layout/radial1"/>
    <dgm:cxn modelId="{77FF47B2-C14A-47A0-95C5-1018CBD3E47D}" type="presParOf" srcId="{04B7ACA5-26E0-4B1F-9F3D-933678384D7B}" destId="{1A80BD9A-4D7C-47E5-8D92-8286F85A9D49}" srcOrd="0" destOrd="0" presId="urn:microsoft.com/office/officeart/2005/8/layout/radial1"/>
    <dgm:cxn modelId="{570F1A4E-8591-4C21-8A09-DE37844E3DBC}" type="presParOf" srcId="{04B7ACA5-26E0-4B1F-9F3D-933678384D7B}" destId="{A139EC17-74F7-4D1F-930A-19F4514A09C4}" srcOrd="1" destOrd="0" presId="urn:microsoft.com/office/officeart/2005/8/layout/radial1"/>
    <dgm:cxn modelId="{22E0E33B-96A3-4F23-B722-BE4C317F8754}" type="presParOf" srcId="{A139EC17-74F7-4D1F-930A-19F4514A09C4}" destId="{23BE3618-101F-4109-9CDA-FC7A46914C3D}" srcOrd="0" destOrd="0" presId="urn:microsoft.com/office/officeart/2005/8/layout/radial1"/>
    <dgm:cxn modelId="{4D4F8CD7-25BD-406C-8EF8-AB566358E3CF}" type="presParOf" srcId="{04B7ACA5-26E0-4B1F-9F3D-933678384D7B}" destId="{7DD88D01-4133-412F-8221-6E6ECB441F9D}" srcOrd="2" destOrd="0" presId="urn:microsoft.com/office/officeart/2005/8/layout/radial1"/>
    <dgm:cxn modelId="{6DDC408B-E389-41CD-9B2C-18D1DC491D3C}" type="presParOf" srcId="{04B7ACA5-26E0-4B1F-9F3D-933678384D7B}" destId="{2AFD8951-B30E-4020-AC15-88AD3957CAD6}" srcOrd="3" destOrd="0" presId="urn:microsoft.com/office/officeart/2005/8/layout/radial1"/>
    <dgm:cxn modelId="{4EE462AC-A6E9-4444-8D3A-123B2C70CC21}" type="presParOf" srcId="{2AFD8951-B30E-4020-AC15-88AD3957CAD6}" destId="{64E6AC75-7003-4099-BCF3-7272768A2851}" srcOrd="0" destOrd="0" presId="urn:microsoft.com/office/officeart/2005/8/layout/radial1"/>
    <dgm:cxn modelId="{1EF5DDD9-16A0-44D3-8D94-377099A4671A}" type="presParOf" srcId="{04B7ACA5-26E0-4B1F-9F3D-933678384D7B}" destId="{1FA8D843-0579-4A84-AFA3-18A172A07792}" srcOrd="4" destOrd="0" presId="urn:microsoft.com/office/officeart/2005/8/layout/radial1"/>
    <dgm:cxn modelId="{9EF81A92-1B06-424C-94FD-4777CD05C831}" type="presParOf" srcId="{04B7ACA5-26E0-4B1F-9F3D-933678384D7B}" destId="{EE3B346A-7868-4839-BFAB-236D951E645A}" srcOrd="5" destOrd="0" presId="urn:microsoft.com/office/officeart/2005/8/layout/radial1"/>
    <dgm:cxn modelId="{723E5A46-E416-43F2-8406-84BC26628621}" type="presParOf" srcId="{EE3B346A-7868-4839-BFAB-236D951E645A}" destId="{00701284-BBFB-4D5B-BB80-4BA5F06653D0}" srcOrd="0" destOrd="0" presId="urn:microsoft.com/office/officeart/2005/8/layout/radial1"/>
    <dgm:cxn modelId="{4C2958A9-34BE-4883-9E75-BB50BA88E869}" type="presParOf" srcId="{04B7ACA5-26E0-4B1F-9F3D-933678384D7B}" destId="{8D53D6AE-E725-45E2-8CD3-7DA9DE4327CF}"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85050-7E10-4CEF-A161-319DEE4D5F3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018815D6-5A4F-4D8B-BA72-6506524BE00F}">
      <dgm:prSet phldrT="[Text]" custT="1"/>
      <dgm:spPr>
        <a:solidFill>
          <a:schemeClr val="accent1">
            <a:lumMod val="40000"/>
            <a:lumOff val="60000"/>
          </a:schemeClr>
        </a:solidFill>
        <a:ln>
          <a:solidFill>
            <a:schemeClr val="tx1"/>
          </a:solidFill>
        </a:ln>
      </dgm:spPr>
      <dgm:t>
        <a:bodyPr/>
        <a:lstStyle/>
        <a:p>
          <a:r>
            <a:rPr lang="fa-IR" sz="2700" b="1" dirty="0" smtClean="0">
              <a:solidFill>
                <a:schemeClr val="tx1"/>
              </a:solidFill>
              <a:cs typeface="B Nazanin" panose="00000400000000000000" pitchFamily="2" charset="-78"/>
            </a:rPr>
            <a:t>پاسخگویی</a:t>
          </a:r>
          <a:endParaRPr lang="en-US" sz="2700" b="1" dirty="0">
            <a:solidFill>
              <a:schemeClr val="tx1"/>
            </a:solidFill>
            <a:cs typeface="B Nazanin" panose="00000400000000000000" pitchFamily="2" charset="-78"/>
          </a:endParaRPr>
        </a:p>
      </dgm:t>
    </dgm:pt>
    <dgm:pt modelId="{3318D673-D5E1-4CBD-9DA9-4F24271B76CA}" type="parTrans" cxnId="{39AFC651-DEB3-4F56-9011-12731499EE77}">
      <dgm:prSet/>
      <dgm:spPr/>
      <dgm:t>
        <a:bodyPr/>
        <a:lstStyle/>
        <a:p>
          <a:endParaRPr lang="en-US"/>
        </a:p>
      </dgm:t>
    </dgm:pt>
    <dgm:pt modelId="{E31F70E5-DBF0-413E-9EB9-5C9676430C45}" type="sibTrans" cxnId="{39AFC651-DEB3-4F56-9011-12731499EE77}">
      <dgm:prSet/>
      <dgm:spPr/>
      <dgm:t>
        <a:bodyPr/>
        <a:lstStyle/>
        <a:p>
          <a:endParaRPr lang="en-US"/>
        </a:p>
      </dgm:t>
    </dgm:pt>
    <dgm:pt modelId="{5FC97523-4145-4E51-B8D5-5E1A16376E13}">
      <dgm:prSet phldrT="[Text]" custT="1"/>
      <dgm:spPr>
        <a:solidFill>
          <a:schemeClr val="accent1">
            <a:lumMod val="40000"/>
            <a:lumOff val="60000"/>
          </a:schemeClr>
        </a:solidFill>
        <a:ln>
          <a:solidFill>
            <a:schemeClr val="tx1"/>
          </a:solidFill>
        </a:ln>
      </dgm:spPr>
      <dgm:t>
        <a:bodyPr/>
        <a:lstStyle/>
        <a:p>
          <a:r>
            <a:rPr lang="fa-IR" sz="2400" b="1" dirty="0" smtClean="0">
              <a:solidFill>
                <a:schemeClr val="tx1"/>
              </a:solidFill>
              <a:cs typeface="B Nazanin" panose="00000400000000000000" pitchFamily="2" charset="-78"/>
            </a:rPr>
            <a:t>گوش به زنگ بودن</a:t>
          </a:r>
          <a:endParaRPr lang="en-US" sz="2400" b="1" dirty="0">
            <a:solidFill>
              <a:schemeClr val="tx1"/>
            </a:solidFill>
            <a:cs typeface="B Nazanin" panose="00000400000000000000" pitchFamily="2" charset="-78"/>
          </a:endParaRPr>
        </a:p>
      </dgm:t>
    </dgm:pt>
    <dgm:pt modelId="{80050671-38BD-4189-BE0A-F9C544C759EB}" type="parTrans" cxnId="{5885486E-5242-4603-89D7-008A22043D5A}">
      <dgm:prSet/>
      <dgm:spPr/>
      <dgm:t>
        <a:bodyPr/>
        <a:lstStyle/>
        <a:p>
          <a:endParaRPr lang="en-US"/>
        </a:p>
      </dgm:t>
    </dgm:pt>
    <dgm:pt modelId="{645EF111-1306-4D91-BF20-945C07D582F6}" type="sibTrans" cxnId="{5885486E-5242-4603-89D7-008A22043D5A}">
      <dgm:prSet/>
      <dgm:spPr/>
      <dgm:t>
        <a:bodyPr/>
        <a:lstStyle/>
        <a:p>
          <a:endParaRPr lang="en-US"/>
        </a:p>
      </dgm:t>
    </dgm:pt>
    <dgm:pt modelId="{1D787E3F-0137-4A1B-B638-89DA9D461FAA}">
      <dgm:prSet custT="1"/>
      <dgm:spPr>
        <a:solidFill>
          <a:schemeClr val="accent2"/>
        </a:solidFill>
        <a:ln>
          <a:solidFill>
            <a:schemeClr val="tx1"/>
          </a:solidFill>
        </a:ln>
      </dgm:spPr>
      <dgm:t>
        <a:bodyPr/>
        <a:lstStyle/>
        <a:p>
          <a:r>
            <a:rPr lang="fa-IR" sz="2000" b="1" dirty="0" smtClean="0">
              <a:solidFill>
                <a:schemeClr val="tx1"/>
              </a:solidFill>
              <a:cs typeface="B Nazanin" panose="00000400000000000000" pitchFamily="2" charset="-78"/>
            </a:rPr>
            <a:t>تعامل کارکنان با بیماران</a:t>
          </a:r>
          <a:endParaRPr lang="en-US" sz="2000" b="1" dirty="0">
            <a:solidFill>
              <a:schemeClr val="tx1"/>
            </a:solidFill>
            <a:cs typeface="B Nazanin" panose="00000400000000000000" pitchFamily="2" charset="-78"/>
          </a:endParaRPr>
        </a:p>
      </dgm:t>
    </dgm:pt>
    <dgm:pt modelId="{AA2A94DB-311D-4A5D-8B8B-633FE75E1931}" type="parTrans" cxnId="{6303F7BE-D5CF-4F9D-9886-6C7930443F22}">
      <dgm:prSet/>
      <dgm:spPr/>
      <dgm:t>
        <a:bodyPr/>
        <a:lstStyle/>
        <a:p>
          <a:endParaRPr lang="en-US"/>
        </a:p>
      </dgm:t>
    </dgm:pt>
    <dgm:pt modelId="{04C1A8A7-7BBF-4DEF-A9B8-5C78D321CAE7}" type="sibTrans" cxnId="{6303F7BE-D5CF-4F9D-9886-6C7930443F22}">
      <dgm:prSet/>
      <dgm:spPr/>
      <dgm:t>
        <a:bodyPr/>
        <a:lstStyle/>
        <a:p>
          <a:endParaRPr lang="en-US"/>
        </a:p>
      </dgm:t>
    </dgm:pt>
    <dgm:pt modelId="{A4373476-1E8C-4D33-BEBB-BA6861A3701E}">
      <dgm:prSet phldrT="[Text]"/>
      <dgm:spPr>
        <a:solidFill>
          <a:schemeClr val="accent1">
            <a:lumMod val="75000"/>
          </a:schemeClr>
        </a:solidFill>
        <a:ln>
          <a:solidFill>
            <a:schemeClr val="tx1"/>
          </a:solidFill>
        </a:ln>
        <a:scene3d>
          <a:camera prst="orthographicFront"/>
          <a:lightRig rig="threePt" dir="t"/>
        </a:scene3d>
        <a:sp3d>
          <a:bevelT prst="angle"/>
        </a:sp3d>
      </dgm:spPr>
      <dgm:t>
        <a:bodyPr/>
        <a:lstStyle/>
        <a:p>
          <a:r>
            <a:rPr lang="fa-IR" b="1" dirty="0" smtClean="0">
              <a:solidFill>
                <a:schemeClr val="tx1"/>
              </a:solidFill>
              <a:cs typeface="B Nazanin" panose="00000400000000000000" pitchFamily="2" charset="-78"/>
            </a:rPr>
            <a:t>درگیر بودن کارکنان</a:t>
          </a:r>
          <a:endParaRPr lang="en-US" b="1" dirty="0">
            <a:solidFill>
              <a:schemeClr val="tx1"/>
            </a:solidFill>
            <a:cs typeface="B Nazanin" panose="00000400000000000000" pitchFamily="2" charset="-78"/>
          </a:endParaRPr>
        </a:p>
      </dgm:t>
    </dgm:pt>
    <dgm:pt modelId="{380D350B-0FF8-45C7-913C-9AA437AAE7CB}" type="sibTrans" cxnId="{B0FA9C03-64AD-4FD0-90C0-DC3C9AE0F264}">
      <dgm:prSet/>
      <dgm:spPr/>
      <dgm:t>
        <a:bodyPr/>
        <a:lstStyle/>
        <a:p>
          <a:endParaRPr lang="en-US"/>
        </a:p>
      </dgm:t>
    </dgm:pt>
    <dgm:pt modelId="{495800F3-132B-434C-BFD4-00D15E49D143}" type="parTrans" cxnId="{B0FA9C03-64AD-4FD0-90C0-DC3C9AE0F264}">
      <dgm:prSet/>
      <dgm:spPr/>
      <dgm:t>
        <a:bodyPr/>
        <a:lstStyle/>
        <a:p>
          <a:endParaRPr lang="en-US"/>
        </a:p>
      </dgm:t>
    </dgm:pt>
    <dgm:pt modelId="{04B7ACA5-26E0-4B1F-9F3D-933678384D7B}" type="pres">
      <dgm:prSet presAssocID="{4F385050-7E10-4CEF-A161-319DEE4D5F3B}" presName="cycle" presStyleCnt="0">
        <dgm:presLayoutVars>
          <dgm:chMax val="1"/>
          <dgm:dir/>
          <dgm:animLvl val="ctr"/>
          <dgm:resizeHandles val="exact"/>
        </dgm:presLayoutVars>
      </dgm:prSet>
      <dgm:spPr/>
      <dgm:t>
        <a:bodyPr/>
        <a:lstStyle/>
        <a:p>
          <a:pPr rtl="1"/>
          <a:endParaRPr lang="fa-IR"/>
        </a:p>
      </dgm:t>
    </dgm:pt>
    <dgm:pt modelId="{1A80BD9A-4D7C-47E5-8D92-8286F85A9D49}" type="pres">
      <dgm:prSet presAssocID="{A4373476-1E8C-4D33-BEBB-BA6861A3701E}" presName="centerShape" presStyleLbl="node0" presStyleIdx="0" presStyleCnt="1"/>
      <dgm:spPr/>
      <dgm:t>
        <a:bodyPr/>
        <a:lstStyle/>
        <a:p>
          <a:endParaRPr lang="en-US"/>
        </a:p>
      </dgm:t>
    </dgm:pt>
    <dgm:pt modelId="{A139EC17-74F7-4D1F-930A-19F4514A09C4}" type="pres">
      <dgm:prSet presAssocID="{AA2A94DB-311D-4A5D-8B8B-633FE75E1931}" presName="Name9" presStyleLbl="parChTrans1D2" presStyleIdx="0" presStyleCnt="3"/>
      <dgm:spPr/>
      <dgm:t>
        <a:bodyPr/>
        <a:lstStyle/>
        <a:p>
          <a:pPr rtl="1"/>
          <a:endParaRPr lang="fa-IR"/>
        </a:p>
      </dgm:t>
    </dgm:pt>
    <dgm:pt modelId="{23BE3618-101F-4109-9CDA-FC7A46914C3D}" type="pres">
      <dgm:prSet presAssocID="{AA2A94DB-311D-4A5D-8B8B-633FE75E1931}" presName="connTx" presStyleLbl="parChTrans1D2" presStyleIdx="0" presStyleCnt="3"/>
      <dgm:spPr/>
      <dgm:t>
        <a:bodyPr/>
        <a:lstStyle/>
        <a:p>
          <a:pPr rtl="1"/>
          <a:endParaRPr lang="fa-IR"/>
        </a:p>
      </dgm:t>
    </dgm:pt>
    <dgm:pt modelId="{7DD88D01-4133-412F-8221-6E6ECB441F9D}" type="pres">
      <dgm:prSet presAssocID="{1D787E3F-0137-4A1B-B638-89DA9D461FAA}" presName="node" presStyleLbl="node1" presStyleIdx="0" presStyleCnt="3" custScaleX="129739" custScaleY="112227" custRadScaleRad="101490">
        <dgm:presLayoutVars>
          <dgm:bulletEnabled val="1"/>
        </dgm:presLayoutVars>
      </dgm:prSet>
      <dgm:spPr/>
      <dgm:t>
        <a:bodyPr/>
        <a:lstStyle/>
        <a:p>
          <a:pPr rtl="1"/>
          <a:endParaRPr lang="fa-IR"/>
        </a:p>
      </dgm:t>
    </dgm:pt>
    <dgm:pt modelId="{2AFD8951-B30E-4020-AC15-88AD3957CAD6}" type="pres">
      <dgm:prSet presAssocID="{3318D673-D5E1-4CBD-9DA9-4F24271B76CA}" presName="Name9" presStyleLbl="parChTrans1D2" presStyleIdx="1" presStyleCnt="3"/>
      <dgm:spPr/>
      <dgm:t>
        <a:bodyPr/>
        <a:lstStyle/>
        <a:p>
          <a:pPr rtl="1"/>
          <a:endParaRPr lang="fa-IR"/>
        </a:p>
      </dgm:t>
    </dgm:pt>
    <dgm:pt modelId="{64E6AC75-7003-4099-BCF3-7272768A2851}" type="pres">
      <dgm:prSet presAssocID="{3318D673-D5E1-4CBD-9DA9-4F24271B76CA}" presName="connTx" presStyleLbl="parChTrans1D2" presStyleIdx="1" presStyleCnt="3"/>
      <dgm:spPr/>
      <dgm:t>
        <a:bodyPr/>
        <a:lstStyle/>
        <a:p>
          <a:pPr rtl="1"/>
          <a:endParaRPr lang="fa-IR"/>
        </a:p>
      </dgm:t>
    </dgm:pt>
    <dgm:pt modelId="{1FA8D843-0579-4A84-AFA3-18A172A07792}" type="pres">
      <dgm:prSet presAssocID="{018815D6-5A4F-4D8B-BA72-6506524BE00F}" presName="node" presStyleLbl="node1" presStyleIdx="1" presStyleCnt="3" custScaleX="135566" custRadScaleRad="104297" custRadScaleInc="-2738">
        <dgm:presLayoutVars>
          <dgm:bulletEnabled val="1"/>
        </dgm:presLayoutVars>
      </dgm:prSet>
      <dgm:spPr/>
      <dgm:t>
        <a:bodyPr/>
        <a:lstStyle/>
        <a:p>
          <a:pPr rtl="1"/>
          <a:endParaRPr lang="fa-IR"/>
        </a:p>
      </dgm:t>
    </dgm:pt>
    <dgm:pt modelId="{EE3B346A-7868-4839-BFAB-236D951E645A}" type="pres">
      <dgm:prSet presAssocID="{80050671-38BD-4189-BE0A-F9C544C759EB}" presName="Name9" presStyleLbl="parChTrans1D2" presStyleIdx="2" presStyleCnt="3"/>
      <dgm:spPr/>
      <dgm:t>
        <a:bodyPr/>
        <a:lstStyle/>
        <a:p>
          <a:pPr rtl="1"/>
          <a:endParaRPr lang="fa-IR"/>
        </a:p>
      </dgm:t>
    </dgm:pt>
    <dgm:pt modelId="{00701284-BBFB-4D5B-BB80-4BA5F06653D0}" type="pres">
      <dgm:prSet presAssocID="{80050671-38BD-4189-BE0A-F9C544C759EB}" presName="connTx" presStyleLbl="parChTrans1D2" presStyleIdx="2" presStyleCnt="3"/>
      <dgm:spPr/>
      <dgm:t>
        <a:bodyPr/>
        <a:lstStyle/>
        <a:p>
          <a:pPr rtl="1"/>
          <a:endParaRPr lang="fa-IR"/>
        </a:p>
      </dgm:t>
    </dgm:pt>
    <dgm:pt modelId="{8D53D6AE-E725-45E2-8CD3-7DA9DE4327CF}" type="pres">
      <dgm:prSet presAssocID="{5FC97523-4145-4E51-B8D5-5E1A16376E13}" presName="node" presStyleLbl="node1" presStyleIdx="2" presStyleCnt="3" custScaleX="123385" custScaleY="116003" custRadScaleRad="94336" custRadScaleInc="6747">
        <dgm:presLayoutVars>
          <dgm:bulletEnabled val="1"/>
        </dgm:presLayoutVars>
      </dgm:prSet>
      <dgm:spPr/>
      <dgm:t>
        <a:bodyPr/>
        <a:lstStyle/>
        <a:p>
          <a:pPr rtl="1"/>
          <a:endParaRPr lang="fa-IR"/>
        </a:p>
      </dgm:t>
    </dgm:pt>
  </dgm:ptLst>
  <dgm:cxnLst>
    <dgm:cxn modelId="{C3116C77-07FD-4C42-BB52-F6AEA74B514C}" type="presOf" srcId="{018815D6-5A4F-4D8B-BA72-6506524BE00F}" destId="{1FA8D843-0579-4A84-AFA3-18A172A07792}" srcOrd="0" destOrd="0" presId="urn:microsoft.com/office/officeart/2005/8/layout/radial1"/>
    <dgm:cxn modelId="{8997FADE-E045-4588-BE3F-3020D6973CC1}" type="presOf" srcId="{4F385050-7E10-4CEF-A161-319DEE4D5F3B}" destId="{04B7ACA5-26E0-4B1F-9F3D-933678384D7B}" srcOrd="0" destOrd="0" presId="urn:microsoft.com/office/officeart/2005/8/layout/radial1"/>
    <dgm:cxn modelId="{5885486E-5242-4603-89D7-008A22043D5A}" srcId="{A4373476-1E8C-4D33-BEBB-BA6861A3701E}" destId="{5FC97523-4145-4E51-B8D5-5E1A16376E13}" srcOrd="2" destOrd="0" parTransId="{80050671-38BD-4189-BE0A-F9C544C759EB}" sibTransId="{645EF111-1306-4D91-BF20-945C07D582F6}"/>
    <dgm:cxn modelId="{B0FA9C03-64AD-4FD0-90C0-DC3C9AE0F264}" srcId="{4F385050-7E10-4CEF-A161-319DEE4D5F3B}" destId="{A4373476-1E8C-4D33-BEBB-BA6861A3701E}" srcOrd="0" destOrd="0" parTransId="{495800F3-132B-434C-BFD4-00D15E49D143}" sibTransId="{380D350B-0FF8-45C7-913C-9AA437AAE7CB}"/>
    <dgm:cxn modelId="{39AFC651-DEB3-4F56-9011-12731499EE77}" srcId="{A4373476-1E8C-4D33-BEBB-BA6861A3701E}" destId="{018815D6-5A4F-4D8B-BA72-6506524BE00F}" srcOrd="1" destOrd="0" parTransId="{3318D673-D5E1-4CBD-9DA9-4F24271B76CA}" sibTransId="{E31F70E5-DBF0-413E-9EB9-5C9676430C45}"/>
    <dgm:cxn modelId="{C4425D57-DFFD-4B4E-9544-63279FFBB1B5}" type="presOf" srcId="{AA2A94DB-311D-4A5D-8B8B-633FE75E1931}" destId="{A139EC17-74F7-4D1F-930A-19F4514A09C4}" srcOrd="0" destOrd="0" presId="urn:microsoft.com/office/officeart/2005/8/layout/radial1"/>
    <dgm:cxn modelId="{909CA364-7E74-4F3B-8C8E-B100C6124320}" type="presOf" srcId="{AA2A94DB-311D-4A5D-8B8B-633FE75E1931}" destId="{23BE3618-101F-4109-9CDA-FC7A46914C3D}" srcOrd="1" destOrd="0" presId="urn:microsoft.com/office/officeart/2005/8/layout/radial1"/>
    <dgm:cxn modelId="{7CF27DFC-BE8C-48F9-8741-804775384FAE}" type="presOf" srcId="{80050671-38BD-4189-BE0A-F9C544C759EB}" destId="{00701284-BBFB-4D5B-BB80-4BA5F06653D0}" srcOrd="1" destOrd="0" presId="urn:microsoft.com/office/officeart/2005/8/layout/radial1"/>
    <dgm:cxn modelId="{2E4F7BF5-26F3-4B4B-B0B9-DFC2CC9C63D4}" type="presOf" srcId="{1D787E3F-0137-4A1B-B638-89DA9D461FAA}" destId="{7DD88D01-4133-412F-8221-6E6ECB441F9D}" srcOrd="0" destOrd="0" presId="urn:microsoft.com/office/officeart/2005/8/layout/radial1"/>
    <dgm:cxn modelId="{532D616D-DCFB-4EA2-8B81-D68DBB9D11B9}" type="presOf" srcId="{80050671-38BD-4189-BE0A-F9C544C759EB}" destId="{EE3B346A-7868-4839-BFAB-236D951E645A}" srcOrd="0" destOrd="0" presId="urn:microsoft.com/office/officeart/2005/8/layout/radial1"/>
    <dgm:cxn modelId="{6303F7BE-D5CF-4F9D-9886-6C7930443F22}" srcId="{A4373476-1E8C-4D33-BEBB-BA6861A3701E}" destId="{1D787E3F-0137-4A1B-B638-89DA9D461FAA}" srcOrd="0" destOrd="0" parTransId="{AA2A94DB-311D-4A5D-8B8B-633FE75E1931}" sibTransId="{04C1A8A7-7BBF-4DEF-A9B8-5C78D321CAE7}"/>
    <dgm:cxn modelId="{3598EFCB-0EA0-4A0B-BB99-E984A6D69221}" type="presOf" srcId="{3318D673-D5E1-4CBD-9DA9-4F24271B76CA}" destId="{2AFD8951-B30E-4020-AC15-88AD3957CAD6}" srcOrd="0" destOrd="0" presId="urn:microsoft.com/office/officeart/2005/8/layout/radial1"/>
    <dgm:cxn modelId="{F76DC173-708D-4F7C-8B64-72E243BFF683}" type="presOf" srcId="{3318D673-D5E1-4CBD-9DA9-4F24271B76CA}" destId="{64E6AC75-7003-4099-BCF3-7272768A2851}" srcOrd="1" destOrd="0" presId="urn:microsoft.com/office/officeart/2005/8/layout/radial1"/>
    <dgm:cxn modelId="{8F3D22E9-83E2-45E2-995C-3A91859986C0}" type="presOf" srcId="{5FC97523-4145-4E51-B8D5-5E1A16376E13}" destId="{8D53D6AE-E725-45E2-8CD3-7DA9DE4327CF}" srcOrd="0" destOrd="0" presId="urn:microsoft.com/office/officeart/2005/8/layout/radial1"/>
    <dgm:cxn modelId="{0BE7A45D-8ECD-46E7-82C4-FCD083C864A0}" type="presOf" srcId="{A4373476-1E8C-4D33-BEBB-BA6861A3701E}" destId="{1A80BD9A-4D7C-47E5-8D92-8286F85A9D49}" srcOrd="0" destOrd="0" presId="urn:microsoft.com/office/officeart/2005/8/layout/radial1"/>
    <dgm:cxn modelId="{DE93816E-AE37-4CCF-B9C3-157C00B3DC72}" type="presParOf" srcId="{04B7ACA5-26E0-4B1F-9F3D-933678384D7B}" destId="{1A80BD9A-4D7C-47E5-8D92-8286F85A9D49}" srcOrd="0" destOrd="0" presId="urn:microsoft.com/office/officeart/2005/8/layout/radial1"/>
    <dgm:cxn modelId="{D9CB97D4-AA94-4858-A403-9B11184DBFD0}" type="presParOf" srcId="{04B7ACA5-26E0-4B1F-9F3D-933678384D7B}" destId="{A139EC17-74F7-4D1F-930A-19F4514A09C4}" srcOrd="1" destOrd="0" presId="urn:microsoft.com/office/officeart/2005/8/layout/radial1"/>
    <dgm:cxn modelId="{88B4ED03-0CDC-4B2D-9863-5BC509B741FB}" type="presParOf" srcId="{A139EC17-74F7-4D1F-930A-19F4514A09C4}" destId="{23BE3618-101F-4109-9CDA-FC7A46914C3D}" srcOrd="0" destOrd="0" presId="urn:microsoft.com/office/officeart/2005/8/layout/radial1"/>
    <dgm:cxn modelId="{329049EE-CD64-4295-8D35-603C13920F15}" type="presParOf" srcId="{04B7ACA5-26E0-4B1F-9F3D-933678384D7B}" destId="{7DD88D01-4133-412F-8221-6E6ECB441F9D}" srcOrd="2" destOrd="0" presId="urn:microsoft.com/office/officeart/2005/8/layout/radial1"/>
    <dgm:cxn modelId="{52F1DFEE-6E11-45B1-B62D-30483129CEFD}" type="presParOf" srcId="{04B7ACA5-26E0-4B1F-9F3D-933678384D7B}" destId="{2AFD8951-B30E-4020-AC15-88AD3957CAD6}" srcOrd="3" destOrd="0" presId="urn:microsoft.com/office/officeart/2005/8/layout/radial1"/>
    <dgm:cxn modelId="{40E7ABF4-21D5-400F-ABE4-86071582787B}" type="presParOf" srcId="{2AFD8951-B30E-4020-AC15-88AD3957CAD6}" destId="{64E6AC75-7003-4099-BCF3-7272768A2851}" srcOrd="0" destOrd="0" presId="urn:microsoft.com/office/officeart/2005/8/layout/radial1"/>
    <dgm:cxn modelId="{F020E369-B8ED-45F7-8A56-4B8CC39A7869}" type="presParOf" srcId="{04B7ACA5-26E0-4B1F-9F3D-933678384D7B}" destId="{1FA8D843-0579-4A84-AFA3-18A172A07792}" srcOrd="4" destOrd="0" presId="urn:microsoft.com/office/officeart/2005/8/layout/radial1"/>
    <dgm:cxn modelId="{EF1DDD80-01A5-41AD-B44A-C983936CF880}" type="presParOf" srcId="{04B7ACA5-26E0-4B1F-9F3D-933678384D7B}" destId="{EE3B346A-7868-4839-BFAB-236D951E645A}" srcOrd="5" destOrd="0" presId="urn:microsoft.com/office/officeart/2005/8/layout/radial1"/>
    <dgm:cxn modelId="{94F8340B-4621-4A79-BD39-06D1D03B1FB0}" type="presParOf" srcId="{EE3B346A-7868-4839-BFAB-236D951E645A}" destId="{00701284-BBFB-4D5B-BB80-4BA5F06653D0}" srcOrd="0" destOrd="0" presId="urn:microsoft.com/office/officeart/2005/8/layout/radial1"/>
    <dgm:cxn modelId="{8EF422A6-1E46-4972-BDC1-34DAC66CF753}" type="presParOf" srcId="{04B7ACA5-26E0-4B1F-9F3D-933678384D7B}" destId="{8D53D6AE-E725-45E2-8CD3-7DA9DE4327CF}"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385050-7E10-4CEF-A161-319DEE4D5F3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018815D6-5A4F-4D8B-BA72-6506524BE00F}">
      <dgm:prSet phldrT="[Text]" custT="1"/>
      <dgm:spPr>
        <a:solidFill>
          <a:schemeClr val="accent2"/>
        </a:solidFill>
        <a:ln>
          <a:solidFill>
            <a:schemeClr val="tx1"/>
          </a:solidFill>
        </a:ln>
      </dgm:spPr>
      <dgm:t>
        <a:bodyPr/>
        <a:lstStyle/>
        <a:p>
          <a:r>
            <a:rPr lang="fa-IR" sz="2700" b="1" dirty="0" smtClean="0">
              <a:solidFill>
                <a:schemeClr val="tx1"/>
              </a:solidFill>
              <a:cs typeface="B Nazanin" panose="00000400000000000000" pitchFamily="2" charset="-78"/>
            </a:rPr>
            <a:t>پاسخگویی</a:t>
          </a:r>
          <a:endParaRPr lang="en-US" sz="2700" b="1" dirty="0">
            <a:solidFill>
              <a:schemeClr val="tx1"/>
            </a:solidFill>
            <a:cs typeface="B Nazanin" panose="00000400000000000000" pitchFamily="2" charset="-78"/>
          </a:endParaRPr>
        </a:p>
      </dgm:t>
    </dgm:pt>
    <dgm:pt modelId="{3318D673-D5E1-4CBD-9DA9-4F24271B76CA}" type="parTrans" cxnId="{39AFC651-DEB3-4F56-9011-12731499EE77}">
      <dgm:prSet/>
      <dgm:spPr/>
      <dgm:t>
        <a:bodyPr/>
        <a:lstStyle/>
        <a:p>
          <a:endParaRPr lang="en-US"/>
        </a:p>
      </dgm:t>
    </dgm:pt>
    <dgm:pt modelId="{E31F70E5-DBF0-413E-9EB9-5C9676430C45}" type="sibTrans" cxnId="{39AFC651-DEB3-4F56-9011-12731499EE77}">
      <dgm:prSet/>
      <dgm:spPr/>
      <dgm:t>
        <a:bodyPr/>
        <a:lstStyle/>
        <a:p>
          <a:endParaRPr lang="en-US"/>
        </a:p>
      </dgm:t>
    </dgm:pt>
    <dgm:pt modelId="{5FC97523-4145-4E51-B8D5-5E1A16376E13}">
      <dgm:prSet phldrT="[Text]" custT="1"/>
      <dgm:spPr>
        <a:solidFill>
          <a:schemeClr val="accent1">
            <a:lumMod val="40000"/>
            <a:lumOff val="60000"/>
          </a:schemeClr>
        </a:solidFill>
        <a:ln>
          <a:solidFill>
            <a:schemeClr val="tx1"/>
          </a:solidFill>
        </a:ln>
      </dgm:spPr>
      <dgm:t>
        <a:bodyPr/>
        <a:lstStyle/>
        <a:p>
          <a:r>
            <a:rPr lang="fa-IR" sz="2400" b="1" dirty="0" smtClean="0">
              <a:solidFill>
                <a:schemeClr val="tx1"/>
              </a:solidFill>
              <a:cs typeface="B Nazanin" panose="00000400000000000000" pitchFamily="2" charset="-78"/>
            </a:rPr>
            <a:t>گوش به زنگ بودن</a:t>
          </a:r>
          <a:endParaRPr lang="en-US" sz="2400" b="1" dirty="0">
            <a:solidFill>
              <a:schemeClr val="tx1"/>
            </a:solidFill>
            <a:cs typeface="B Nazanin" panose="00000400000000000000" pitchFamily="2" charset="-78"/>
          </a:endParaRPr>
        </a:p>
      </dgm:t>
    </dgm:pt>
    <dgm:pt modelId="{80050671-38BD-4189-BE0A-F9C544C759EB}" type="parTrans" cxnId="{5885486E-5242-4603-89D7-008A22043D5A}">
      <dgm:prSet/>
      <dgm:spPr/>
      <dgm:t>
        <a:bodyPr/>
        <a:lstStyle/>
        <a:p>
          <a:endParaRPr lang="en-US"/>
        </a:p>
      </dgm:t>
    </dgm:pt>
    <dgm:pt modelId="{645EF111-1306-4D91-BF20-945C07D582F6}" type="sibTrans" cxnId="{5885486E-5242-4603-89D7-008A22043D5A}">
      <dgm:prSet/>
      <dgm:spPr/>
      <dgm:t>
        <a:bodyPr/>
        <a:lstStyle/>
        <a:p>
          <a:endParaRPr lang="en-US"/>
        </a:p>
      </dgm:t>
    </dgm:pt>
    <dgm:pt modelId="{1D787E3F-0137-4A1B-B638-89DA9D461FAA}">
      <dgm:prSet custT="1"/>
      <dgm:spPr>
        <a:solidFill>
          <a:schemeClr val="accent1">
            <a:lumMod val="60000"/>
            <a:lumOff val="40000"/>
          </a:schemeClr>
        </a:solidFill>
        <a:ln>
          <a:solidFill>
            <a:schemeClr val="tx1"/>
          </a:solidFill>
        </a:ln>
      </dgm:spPr>
      <dgm:t>
        <a:bodyPr/>
        <a:lstStyle/>
        <a:p>
          <a:r>
            <a:rPr lang="fa-IR" sz="2000" b="1" dirty="0" smtClean="0">
              <a:solidFill>
                <a:schemeClr val="tx1"/>
              </a:solidFill>
              <a:cs typeface="B Nazanin" panose="00000400000000000000" pitchFamily="2" charset="-78"/>
            </a:rPr>
            <a:t>تعامل کارکنان با بیماران</a:t>
          </a:r>
          <a:endParaRPr lang="en-US" sz="2000" b="1" dirty="0">
            <a:solidFill>
              <a:schemeClr val="tx1"/>
            </a:solidFill>
            <a:cs typeface="B Nazanin" panose="00000400000000000000" pitchFamily="2" charset="-78"/>
          </a:endParaRPr>
        </a:p>
      </dgm:t>
    </dgm:pt>
    <dgm:pt modelId="{AA2A94DB-311D-4A5D-8B8B-633FE75E1931}" type="parTrans" cxnId="{6303F7BE-D5CF-4F9D-9886-6C7930443F22}">
      <dgm:prSet/>
      <dgm:spPr/>
      <dgm:t>
        <a:bodyPr/>
        <a:lstStyle/>
        <a:p>
          <a:endParaRPr lang="en-US"/>
        </a:p>
      </dgm:t>
    </dgm:pt>
    <dgm:pt modelId="{04C1A8A7-7BBF-4DEF-A9B8-5C78D321CAE7}" type="sibTrans" cxnId="{6303F7BE-D5CF-4F9D-9886-6C7930443F22}">
      <dgm:prSet/>
      <dgm:spPr/>
      <dgm:t>
        <a:bodyPr/>
        <a:lstStyle/>
        <a:p>
          <a:endParaRPr lang="en-US"/>
        </a:p>
      </dgm:t>
    </dgm:pt>
    <dgm:pt modelId="{A4373476-1E8C-4D33-BEBB-BA6861A3701E}">
      <dgm:prSet phldrT="[Text]"/>
      <dgm:spPr>
        <a:solidFill>
          <a:schemeClr val="accent1">
            <a:lumMod val="75000"/>
          </a:schemeClr>
        </a:solidFill>
        <a:ln>
          <a:solidFill>
            <a:schemeClr val="tx1"/>
          </a:solidFill>
        </a:ln>
        <a:scene3d>
          <a:camera prst="orthographicFront"/>
          <a:lightRig rig="threePt" dir="t"/>
        </a:scene3d>
        <a:sp3d>
          <a:bevelT prst="angle"/>
        </a:sp3d>
      </dgm:spPr>
      <dgm:t>
        <a:bodyPr/>
        <a:lstStyle/>
        <a:p>
          <a:r>
            <a:rPr lang="fa-IR" b="1" dirty="0" smtClean="0">
              <a:solidFill>
                <a:schemeClr val="tx1"/>
              </a:solidFill>
              <a:cs typeface="B Nazanin" panose="00000400000000000000" pitchFamily="2" charset="-78"/>
            </a:rPr>
            <a:t>درگیر بودن کارکنان</a:t>
          </a:r>
          <a:endParaRPr lang="en-US" b="1" dirty="0">
            <a:solidFill>
              <a:schemeClr val="tx1"/>
            </a:solidFill>
            <a:cs typeface="B Nazanin" panose="00000400000000000000" pitchFamily="2" charset="-78"/>
          </a:endParaRPr>
        </a:p>
      </dgm:t>
    </dgm:pt>
    <dgm:pt modelId="{380D350B-0FF8-45C7-913C-9AA437AAE7CB}" type="sibTrans" cxnId="{B0FA9C03-64AD-4FD0-90C0-DC3C9AE0F264}">
      <dgm:prSet/>
      <dgm:spPr/>
      <dgm:t>
        <a:bodyPr/>
        <a:lstStyle/>
        <a:p>
          <a:endParaRPr lang="en-US"/>
        </a:p>
      </dgm:t>
    </dgm:pt>
    <dgm:pt modelId="{495800F3-132B-434C-BFD4-00D15E49D143}" type="parTrans" cxnId="{B0FA9C03-64AD-4FD0-90C0-DC3C9AE0F264}">
      <dgm:prSet/>
      <dgm:spPr/>
      <dgm:t>
        <a:bodyPr/>
        <a:lstStyle/>
        <a:p>
          <a:endParaRPr lang="en-US"/>
        </a:p>
      </dgm:t>
    </dgm:pt>
    <dgm:pt modelId="{04B7ACA5-26E0-4B1F-9F3D-933678384D7B}" type="pres">
      <dgm:prSet presAssocID="{4F385050-7E10-4CEF-A161-319DEE4D5F3B}" presName="cycle" presStyleCnt="0">
        <dgm:presLayoutVars>
          <dgm:chMax val="1"/>
          <dgm:dir/>
          <dgm:animLvl val="ctr"/>
          <dgm:resizeHandles val="exact"/>
        </dgm:presLayoutVars>
      </dgm:prSet>
      <dgm:spPr/>
      <dgm:t>
        <a:bodyPr/>
        <a:lstStyle/>
        <a:p>
          <a:pPr rtl="1"/>
          <a:endParaRPr lang="fa-IR"/>
        </a:p>
      </dgm:t>
    </dgm:pt>
    <dgm:pt modelId="{1A80BD9A-4D7C-47E5-8D92-8286F85A9D49}" type="pres">
      <dgm:prSet presAssocID="{A4373476-1E8C-4D33-BEBB-BA6861A3701E}" presName="centerShape" presStyleLbl="node0" presStyleIdx="0" presStyleCnt="1"/>
      <dgm:spPr/>
      <dgm:t>
        <a:bodyPr/>
        <a:lstStyle/>
        <a:p>
          <a:endParaRPr lang="en-US"/>
        </a:p>
      </dgm:t>
    </dgm:pt>
    <dgm:pt modelId="{A139EC17-74F7-4D1F-930A-19F4514A09C4}" type="pres">
      <dgm:prSet presAssocID="{AA2A94DB-311D-4A5D-8B8B-633FE75E1931}" presName="Name9" presStyleLbl="parChTrans1D2" presStyleIdx="0" presStyleCnt="3"/>
      <dgm:spPr/>
      <dgm:t>
        <a:bodyPr/>
        <a:lstStyle/>
        <a:p>
          <a:pPr rtl="1"/>
          <a:endParaRPr lang="fa-IR"/>
        </a:p>
      </dgm:t>
    </dgm:pt>
    <dgm:pt modelId="{23BE3618-101F-4109-9CDA-FC7A46914C3D}" type="pres">
      <dgm:prSet presAssocID="{AA2A94DB-311D-4A5D-8B8B-633FE75E1931}" presName="connTx" presStyleLbl="parChTrans1D2" presStyleIdx="0" presStyleCnt="3"/>
      <dgm:spPr/>
      <dgm:t>
        <a:bodyPr/>
        <a:lstStyle/>
        <a:p>
          <a:pPr rtl="1"/>
          <a:endParaRPr lang="fa-IR"/>
        </a:p>
      </dgm:t>
    </dgm:pt>
    <dgm:pt modelId="{7DD88D01-4133-412F-8221-6E6ECB441F9D}" type="pres">
      <dgm:prSet presAssocID="{1D787E3F-0137-4A1B-B638-89DA9D461FAA}" presName="node" presStyleLbl="node1" presStyleIdx="0" presStyleCnt="3" custScaleX="129739" custScaleY="112227" custRadScaleRad="101490">
        <dgm:presLayoutVars>
          <dgm:bulletEnabled val="1"/>
        </dgm:presLayoutVars>
      </dgm:prSet>
      <dgm:spPr/>
      <dgm:t>
        <a:bodyPr/>
        <a:lstStyle/>
        <a:p>
          <a:pPr rtl="1"/>
          <a:endParaRPr lang="fa-IR"/>
        </a:p>
      </dgm:t>
    </dgm:pt>
    <dgm:pt modelId="{2AFD8951-B30E-4020-AC15-88AD3957CAD6}" type="pres">
      <dgm:prSet presAssocID="{3318D673-D5E1-4CBD-9DA9-4F24271B76CA}" presName="Name9" presStyleLbl="parChTrans1D2" presStyleIdx="1" presStyleCnt="3"/>
      <dgm:spPr/>
      <dgm:t>
        <a:bodyPr/>
        <a:lstStyle/>
        <a:p>
          <a:pPr rtl="1"/>
          <a:endParaRPr lang="fa-IR"/>
        </a:p>
      </dgm:t>
    </dgm:pt>
    <dgm:pt modelId="{64E6AC75-7003-4099-BCF3-7272768A2851}" type="pres">
      <dgm:prSet presAssocID="{3318D673-D5E1-4CBD-9DA9-4F24271B76CA}" presName="connTx" presStyleLbl="parChTrans1D2" presStyleIdx="1" presStyleCnt="3"/>
      <dgm:spPr/>
      <dgm:t>
        <a:bodyPr/>
        <a:lstStyle/>
        <a:p>
          <a:pPr rtl="1"/>
          <a:endParaRPr lang="fa-IR"/>
        </a:p>
      </dgm:t>
    </dgm:pt>
    <dgm:pt modelId="{1FA8D843-0579-4A84-AFA3-18A172A07792}" type="pres">
      <dgm:prSet presAssocID="{018815D6-5A4F-4D8B-BA72-6506524BE00F}" presName="node" presStyleLbl="node1" presStyleIdx="1" presStyleCnt="3" custScaleX="135566" custRadScaleRad="104297" custRadScaleInc="-2738">
        <dgm:presLayoutVars>
          <dgm:bulletEnabled val="1"/>
        </dgm:presLayoutVars>
      </dgm:prSet>
      <dgm:spPr/>
      <dgm:t>
        <a:bodyPr/>
        <a:lstStyle/>
        <a:p>
          <a:pPr rtl="1"/>
          <a:endParaRPr lang="fa-IR"/>
        </a:p>
      </dgm:t>
    </dgm:pt>
    <dgm:pt modelId="{EE3B346A-7868-4839-BFAB-236D951E645A}" type="pres">
      <dgm:prSet presAssocID="{80050671-38BD-4189-BE0A-F9C544C759EB}" presName="Name9" presStyleLbl="parChTrans1D2" presStyleIdx="2" presStyleCnt="3"/>
      <dgm:spPr/>
      <dgm:t>
        <a:bodyPr/>
        <a:lstStyle/>
        <a:p>
          <a:pPr rtl="1"/>
          <a:endParaRPr lang="fa-IR"/>
        </a:p>
      </dgm:t>
    </dgm:pt>
    <dgm:pt modelId="{00701284-BBFB-4D5B-BB80-4BA5F06653D0}" type="pres">
      <dgm:prSet presAssocID="{80050671-38BD-4189-BE0A-F9C544C759EB}" presName="connTx" presStyleLbl="parChTrans1D2" presStyleIdx="2" presStyleCnt="3"/>
      <dgm:spPr/>
      <dgm:t>
        <a:bodyPr/>
        <a:lstStyle/>
        <a:p>
          <a:pPr rtl="1"/>
          <a:endParaRPr lang="fa-IR"/>
        </a:p>
      </dgm:t>
    </dgm:pt>
    <dgm:pt modelId="{8D53D6AE-E725-45E2-8CD3-7DA9DE4327CF}" type="pres">
      <dgm:prSet presAssocID="{5FC97523-4145-4E51-B8D5-5E1A16376E13}" presName="node" presStyleLbl="node1" presStyleIdx="2" presStyleCnt="3" custScaleX="123385" custScaleY="116003" custRadScaleRad="94336" custRadScaleInc="6747">
        <dgm:presLayoutVars>
          <dgm:bulletEnabled val="1"/>
        </dgm:presLayoutVars>
      </dgm:prSet>
      <dgm:spPr/>
      <dgm:t>
        <a:bodyPr/>
        <a:lstStyle/>
        <a:p>
          <a:pPr rtl="1"/>
          <a:endParaRPr lang="fa-IR"/>
        </a:p>
      </dgm:t>
    </dgm:pt>
  </dgm:ptLst>
  <dgm:cxnLst>
    <dgm:cxn modelId="{A52C571F-C1B6-4B0C-9D18-39788C90B115}" type="presOf" srcId="{1D787E3F-0137-4A1B-B638-89DA9D461FAA}" destId="{7DD88D01-4133-412F-8221-6E6ECB441F9D}" srcOrd="0" destOrd="0" presId="urn:microsoft.com/office/officeart/2005/8/layout/radial1"/>
    <dgm:cxn modelId="{6D734C89-1531-4D3F-8E7C-11334DAD02D0}" type="presOf" srcId="{5FC97523-4145-4E51-B8D5-5E1A16376E13}" destId="{8D53D6AE-E725-45E2-8CD3-7DA9DE4327CF}" srcOrd="0" destOrd="0" presId="urn:microsoft.com/office/officeart/2005/8/layout/radial1"/>
    <dgm:cxn modelId="{5885486E-5242-4603-89D7-008A22043D5A}" srcId="{A4373476-1E8C-4D33-BEBB-BA6861A3701E}" destId="{5FC97523-4145-4E51-B8D5-5E1A16376E13}" srcOrd="2" destOrd="0" parTransId="{80050671-38BD-4189-BE0A-F9C544C759EB}" sibTransId="{645EF111-1306-4D91-BF20-945C07D582F6}"/>
    <dgm:cxn modelId="{52AABEC4-EAF3-4729-B428-D222FF98E7DB}" type="presOf" srcId="{3318D673-D5E1-4CBD-9DA9-4F24271B76CA}" destId="{2AFD8951-B30E-4020-AC15-88AD3957CAD6}" srcOrd="0" destOrd="0" presId="urn:microsoft.com/office/officeart/2005/8/layout/radial1"/>
    <dgm:cxn modelId="{B0FA9C03-64AD-4FD0-90C0-DC3C9AE0F264}" srcId="{4F385050-7E10-4CEF-A161-319DEE4D5F3B}" destId="{A4373476-1E8C-4D33-BEBB-BA6861A3701E}" srcOrd="0" destOrd="0" parTransId="{495800F3-132B-434C-BFD4-00D15E49D143}" sibTransId="{380D350B-0FF8-45C7-913C-9AA437AAE7CB}"/>
    <dgm:cxn modelId="{39AFC651-DEB3-4F56-9011-12731499EE77}" srcId="{A4373476-1E8C-4D33-BEBB-BA6861A3701E}" destId="{018815D6-5A4F-4D8B-BA72-6506524BE00F}" srcOrd="1" destOrd="0" parTransId="{3318D673-D5E1-4CBD-9DA9-4F24271B76CA}" sibTransId="{E31F70E5-DBF0-413E-9EB9-5C9676430C45}"/>
    <dgm:cxn modelId="{30D48D30-10CB-461C-AC5F-A9A569E0D6C3}" type="presOf" srcId="{4F385050-7E10-4CEF-A161-319DEE4D5F3B}" destId="{04B7ACA5-26E0-4B1F-9F3D-933678384D7B}" srcOrd="0" destOrd="0" presId="urn:microsoft.com/office/officeart/2005/8/layout/radial1"/>
    <dgm:cxn modelId="{9ED6E71A-3871-4D4D-8673-6D47C237FD86}" type="presOf" srcId="{018815D6-5A4F-4D8B-BA72-6506524BE00F}" destId="{1FA8D843-0579-4A84-AFA3-18A172A07792}" srcOrd="0" destOrd="0" presId="urn:microsoft.com/office/officeart/2005/8/layout/radial1"/>
    <dgm:cxn modelId="{61B39F34-3366-47CE-BF2C-01E88FA61D97}" type="presOf" srcId="{AA2A94DB-311D-4A5D-8B8B-633FE75E1931}" destId="{A139EC17-74F7-4D1F-930A-19F4514A09C4}" srcOrd="0" destOrd="0" presId="urn:microsoft.com/office/officeart/2005/8/layout/radial1"/>
    <dgm:cxn modelId="{EABC6053-1EB3-46BA-81C1-148D2EAA6233}" type="presOf" srcId="{80050671-38BD-4189-BE0A-F9C544C759EB}" destId="{EE3B346A-7868-4839-BFAB-236D951E645A}" srcOrd="0" destOrd="0" presId="urn:microsoft.com/office/officeart/2005/8/layout/radial1"/>
    <dgm:cxn modelId="{C4CA7823-96B7-4BC5-A14B-2848F766A6FD}" type="presOf" srcId="{3318D673-D5E1-4CBD-9DA9-4F24271B76CA}" destId="{64E6AC75-7003-4099-BCF3-7272768A2851}" srcOrd="1" destOrd="0" presId="urn:microsoft.com/office/officeart/2005/8/layout/radial1"/>
    <dgm:cxn modelId="{163AA62D-779D-45DD-A1E6-39AF9F9EB07A}" type="presOf" srcId="{AA2A94DB-311D-4A5D-8B8B-633FE75E1931}" destId="{23BE3618-101F-4109-9CDA-FC7A46914C3D}" srcOrd="1" destOrd="0" presId="urn:microsoft.com/office/officeart/2005/8/layout/radial1"/>
    <dgm:cxn modelId="{6303F7BE-D5CF-4F9D-9886-6C7930443F22}" srcId="{A4373476-1E8C-4D33-BEBB-BA6861A3701E}" destId="{1D787E3F-0137-4A1B-B638-89DA9D461FAA}" srcOrd="0" destOrd="0" parTransId="{AA2A94DB-311D-4A5D-8B8B-633FE75E1931}" sibTransId="{04C1A8A7-7BBF-4DEF-A9B8-5C78D321CAE7}"/>
    <dgm:cxn modelId="{AD049CD1-00EB-4396-9FF6-7EC80DF0FC4D}" type="presOf" srcId="{80050671-38BD-4189-BE0A-F9C544C759EB}" destId="{00701284-BBFB-4D5B-BB80-4BA5F06653D0}" srcOrd="1" destOrd="0" presId="urn:microsoft.com/office/officeart/2005/8/layout/radial1"/>
    <dgm:cxn modelId="{C5546ED2-8058-4816-A940-D931E12B2459}" type="presOf" srcId="{A4373476-1E8C-4D33-BEBB-BA6861A3701E}" destId="{1A80BD9A-4D7C-47E5-8D92-8286F85A9D49}" srcOrd="0" destOrd="0" presId="urn:microsoft.com/office/officeart/2005/8/layout/radial1"/>
    <dgm:cxn modelId="{55F373B9-1501-4062-8A28-79EED12B748C}" type="presParOf" srcId="{04B7ACA5-26E0-4B1F-9F3D-933678384D7B}" destId="{1A80BD9A-4D7C-47E5-8D92-8286F85A9D49}" srcOrd="0" destOrd="0" presId="urn:microsoft.com/office/officeart/2005/8/layout/radial1"/>
    <dgm:cxn modelId="{2E28CBDB-EAEA-45E6-9A5C-9F000644E936}" type="presParOf" srcId="{04B7ACA5-26E0-4B1F-9F3D-933678384D7B}" destId="{A139EC17-74F7-4D1F-930A-19F4514A09C4}" srcOrd="1" destOrd="0" presId="urn:microsoft.com/office/officeart/2005/8/layout/radial1"/>
    <dgm:cxn modelId="{34D9349D-8E7D-464A-8DF4-85817DC8E427}" type="presParOf" srcId="{A139EC17-74F7-4D1F-930A-19F4514A09C4}" destId="{23BE3618-101F-4109-9CDA-FC7A46914C3D}" srcOrd="0" destOrd="0" presId="urn:microsoft.com/office/officeart/2005/8/layout/radial1"/>
    <dgm:cxn modelId="{D43DFC00-F092-4F2D-A2B6-940D9ABA9C7A}" type="presParOf" srcId="{04B7ACA5-26E0-4B1F-9F3D-933678384D7B}" destId="{7DD88D01-4133-412F-8221-6E6ECB441F9D}" srcOrd="2" destOrd="0" presId="urn:microsoft.com/office/officeart/2005/8/layout/radial1"/>
    <dgm:cxn modelId="{4E990F9D-7EE5-4964-BF64-0FFE18AAF0E6}" type="presParOf" srcId="{04B7ACA5-26E0-4B1F-9F3D-933678384D7B}" destId="{2AFD8951-B30E-4020-AC15-88AD3957CAD6}" srcOrd="3" destOrd="0" presId="urn:microsoft.com/office/officeart/2005/8/layout/radial1"/>
    <dgm:cxn modelId="{DF72EBF6-C57D-4342-92CB-F7BB5A295ADF}" type="presParOf" srcId="{2AFD8951-B30E-4020-AC15-88AD3957CAD6}" destId="{64E6AC75-7003-4099-BCF3-7272768A2851}" srcOrd="0" destOrd="0" presId="urn:microsoft.com/office/officeart/2005/8/layout/radial1"/>
    <dgm:cxn modelId="{EA677A31-2F35-497F-99E1-E475A2E50947}" type="presParOf" srcId="{04B7ACA5-26E0-4B1F-9F3D-933678384D7B}" destId="{1FA8D843-0579-4A84-AFA3-18A172A07792}" srcOrd="4" destOrd="0" presId="urn:microsoft.com/office/officeart/2005/8/layout/radial1"/>
    <dgm:cxn modelId="{3E168B34-3C05-4887-A01C-BB9DB08403F6}" type="presParOf" srcId="{04B7ACA5-26E0-4B1F-9F3D-933678384D7B}" destId="{EE3B346A-7868-4839-BFAB-236D951E645A}" srcOrd="5" destOrd="0" presId="urn:microsoft.com/office/officeart/2005/8/layout/radial1"/>
    <dgm:cxn modelId="{784C5F02-5676-478A-B5F3-C1C803D8E979}" type="presParOf" srcId="{EE3B346A-7868-4839-BFAB-236D951E645A}" destId="{00701284-BBFB-4D5B-BB80-4BA5F06653D0}" srcOrd="0" destOrd="0" presId="urn:microsoft.com/office/officeart/2005/8/layout/radial1"/>
    <dgm:cxn modelId="{678068A4-ADA4-4C27-A1E8-531B8A97FA69}" type="presParOf" srcId="{04B7ACA5-26E0-4B1F-9F3D-933678384D7B}" destId="{8D53D6AE-E725-45E2-8CD3-7DA9DE4327CF}"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0BD9A-4D7C-47E5-8D92-8286F85A9D49}">
      <dsp:nvSpPr>
        <dsp:cNvPr id="0" name=""/>
        <dsp:cNvSpPr/>
      </dsp:nvSpPr>
      <dsp:spPr>
        <a:xfrm>
          <a:off x="2324235" y="1781189"/>
          <a:ext cx="1364428" cy="1364428"/>
        </a:xfrm>
        <a:prstGeom prst="ellipse">
          <a:avLst/>
        </a:prstGeom>
        <a:solidFill>
          <a:schemeClr val="accent1">
            <a:lumMod val="75000"/>
          </a:schemeClr>
        </a:solidFill>
        <a:ln w="12700" cap="flat" cmpd="sng" algn="ctr">
          <a:solidFill>
            <a:schemeClr val="tx1"/>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b="1" kern="1200" dirty="0" smtClean="0">
              <a:solidFill>
                <a:schemeClr val="tx1"/>
              </a:solidFill>
              <a:cs typeface="B Nazanin" panose="00000400000000000000" pitchFamily="2" charset="-78"/>
            </a:rPr>
            <a:t>درگیر بودن کارکنان</a:t>
          </a:r>
          <a:endParaRPr lang="en-US" sz="1900" b="1" kern="1200" dirty="0">
            <a:solidFill>
              <a:schemeClr val="tx1"/>
            </a:solidFill>
            <a:cs typeface="B Nazanin" panose="00000400000000000000" pitchFamily="2" charset="-78"/>
          </a:endParaRPr>
        </a:p>
      </dsp:txBody>
      <dsp:txXfrm>
        <a:off x="2524051" y="1981005"/>
        <a:ext cx="964796" cy="964796"/>
      </dsp:txXfrm>
    </dsp:sp>
    <dsp:sp modelId="{A139EC17-74F7-4D1F-930A-19F4514A09C4}">
      <dsp:nvSpPr>
        <dsp:cNvPr id="0" name=""/>
        <dsp:cNvSpPr/>
      </dsp:nvSpPr>
      <dsp:spPr>
        <a:xfrm rot="16200000">
          <a:off x="2841803" y="1596399"/>
          <a:ext cx="329292" cy="40288"/>
        </a:xfrm>
        <a:custGeom>
          <a:avLst/>
          <a:gdLst/>
          <a:ahLst/>
          <a:cxnLst/>
          <a:rect l="0" t="0" r="0" b="0"/>
          <a:pathLst>
            <a:path>
              <a:moveTo>
                <a:pt x="0" y="20144"/>
              </a:moveTo>
              <a:lnTo>
                <a:pt x="329292" y="201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98217" y="1608310"/>
        <a:ext cx="16464" cy="16464"/>
      </dsp:txXfrm>
    </dsp:sp>
    <dsp:sp modelId="{7DD88D01-4133-412F-8221-6E6ECB441F9D}">
      <dsp:nvSpPr>
        <dsp:cNvPr id="0" name=""/>
        <dsp:cNvSpPr/>
      </dsp:nvSpPr>
      <dsp:spPr>
        <a:xfrm>
          <a:off x="2121351" y="-79359"/>
          <a:ext cx="1770195" cy="1531256"/>
        </a:xfrm>
        <a:prstGeom prst="ellipse">
          <a:avLst/>
        </a:prstGeom>
        <a:solidFill>
          <a:schemeClr val="accent1">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anose="00000400000000000000" pitchFamily="2" charset="-78"/>
            </a:rPr>
            <a:t>تعامل کارکنان با بیماران</a:t>
          </a:r>
          <a:endParaRPr lang="en-US" sz="2000" b="1" kern="1200" dirty="0">
            <a:solidFill>
              <a:schemeClr val="tx1"/>
            </a:solidFill>
            <a:cs typeface="B Nazanin" panose="00000400000000000000" pitchFamily="2" charset="-78"/>
          </a:endParaRPr>
        </a:p>
      </dsp:txBody>
      <dsp:txXfrm>
        <a:off x="2380590" y="144888"/>
        <a:ext cx="1251717" cy="1082762"/>
      </dsp:txXfrm>
    </dsp:sp>
    <dsp:sp modelId="{2AFD8951-B30E-4020-AC15-88AD3957CAD6}">
      <dsp:nvSpPr>
        <dsp:cNvPr id="0" name=""/>
        <dsp:cNvSpPr/>
      </dsp:nvSpPr>
      <dsp:spPr>
        <a:xfrm rot="1701432">
          <a:off x="3587414" y="2844024"/>
          <a:ext cx="323120" cy="40288"/>
        </a:xfrm>
        <a:custGeom>
          <a:avLst/>
          <a:gdLst/>
          <a:ahLst/>
          <a:cxnLst/>
          <a:rect l="0" t="0" r="0" b="0"/>
          <a:pathLst>
            <a:path>
              <a:moveTo>
                <a:pt x="0" y="20144"/>
              </a:moveTo>
              <a:lnTo>
                <a:pt x="323120" y="201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40896" y="2856090"/>
        <a:ext cx="16156" cy="16156"/>
      </dsp:txXfrm>
    </dsp:sp>
    <dsp:sp modelId="{1FA8D843-0579-4A84-AFA3-18A172A07792}">
      <dsp:nvSpPr>
        <dsp:cNvPr id="0" name=""/>
        <dsp:cNvSpPr/>
      </dsp:nvSpPr>
      <dsp:spPr>
        <a:xfrm>
          <a:off x="3712684" y="2661539"/>
          <a:ext cx="1849700" cy="1364428"/>
        </a:xfrm>
        <a:prstGeom prst="ellipse">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fa-IR" sz="2700" b="1" kern="1200" dirty="0" smtClean="0">
              <a:solidFill>
                <a:schemeClr val="tx1"/>
              </a:solidFill>
              <a:cs typeface="B Nazanin" panose="00000400000000000000" pitchFamily="2" charset="-78"/>
            </a:rPr>
            <a:t>پاسخگویی</a:t>
          </a:r>
          <a:endParaRPr lang="en-US" sz="2700" b="1" kern="1200" dirty="0">
            <a:solidFill>
              <a:schemeClr val="tx1"/>
            </a:solidFill>
            <a:cs typeface="B Nazanin" panose="00000400000000000000" pitchFamily="2" charset="-78"/>
          </a:endParaRPr>
        </a:p>
      </dsp:txBody>
      <dsp:txXfrm>
        <a:off x="3983566" y="2861355"/>
        <a:ext cx="1307936" cy="964796"/>
      </dsp:txXfrm>
    </dsp:sp>
    <dsp:sp modelId="{EE3B346A-7868-4839-BFAB-236D951E645A}">
      <dsp:nvSpPr>
        <dsp:cNvPr id="0" name=""/>
        <dsp:cNvSpPr/>
      </dsp:nvSpPr>
      <dsp:spPr>
        <a:xfrm rot="9242892">
          <a:off x="2238338" y="2777450"/>
          <a:ext cx="162902" cy="40288"/>
        </a:xfrm>
        <a:custGeom>
          <a:avLst/>
          <a:gdLst/>
          <a:ahLst/>
          <a:cxnLst/>
          <a:rect l="0" t="0" r="0" b="0"/>
          <a:pathLst>
            <a:path>
              <a:moveTo>
                <a:pt x="0" y="20144"/>
              </a:moveTo>
              <a:lnTo>
                <a:pt x="162902" y="201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315717" y="2793522"/>
        <a:ext cx="8145" cy="8145"/>
      </dsp:txXfrm>
    </dsp:sp>
    <dsp:sp modelId="{8D53D6AE-E725-45E2-8CD3-7DA9DE4327CF}">
      <dsp:nvSpPr>
        <dsp:cNvPr id="0" name=""/>
        <dsp:cNvSpPr/>
      </dsp:nvSpPr>
      <dsp:spPr>
        <a:xfrm>
          <a:off x="657273" y="2405666"/>
          <a:ext cx="1683499" cy="1582777"/>
        </a:xfrm>
        <a:prstGeom prst="ellipse">
          <a:avLst/>
        </a:prstGeom>
        <a:solidFill>
          <a:schemeClr val="accent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b="1" kern="1200" dirty="0" smtClean="0">
              <a:solidFill>
                <a:schemeClr val="tx1"/>
              </a:solidFill>
              <a:cs typeface="B Nazanin" panose="00000400000000000000" pitchFamily="2" charset="-78"/>
            </a:rPr>
            <a:t>گوش به زنگ بودن</a:t>
          </a:r>
          <a:endParaRPr lang="en-US" sz="2400" b="1" kern="1200" dirty="0">
            <a:solidFill>
              <a:schemeClr val="tx1"/>
            </a:solidFill>
            <a:cs typeface="B Nazanin" panose="00000400000000000000" pitchFamily="2" charset="-78"/>
          </a:endParaRPr>
        </a:p>
      </dsp:txBody>
      <dsp:txXfrm>
        <a:off x="903816" y="2637458"/>
        <a:ext cx="1190413" cy="1119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0BD9A-4D7C-47E5-8D92-8286F85A9D49}">
      <dsp:nvSpPr>
        <dsp:cNvPr id="0" name=""/>
        <dsp:cNvSpPr/>
      </dsp:nvSpPr>
      <dsp:spPr>
        <a:xfrm>
          <a:off x="2324235" y="1781189"/>
          <a:ext cx="1364428" cy="1364428"/>
        </a:xfrm>
        <a:prstGeom prst="ellipse">
          <a:avLst/>
        </a:prstGeom>
        <a:solidFill>
          <a:schemeClr val="accent1">
            <a:lumMod val="75000"/>
          </a:schemeClr>
        </a:solidFill>
        <a:ln w="12700" cap="flat" cmpd="sng" algn="ctr">
          <a:solidFill>
            <a:schemeClr val="tx1"/>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b="1" kern="1200" dirty="0" smtClean="0">
              <a:solidFill>
                <a:schemeClr val="tx1"/>
              </a:solidFill>
              <a:cs typeface="B Nazanin" panose="00000400000000000000" pitchFamily="2" charset="-78"/>
            </a:rPr>
            <a:t>درگیر بودن کارکنان</a:t>
          </a:r>
          <a:endParaRPr lang="en-US" sz="1900" b="1" kern="1200" dirty="0">
            <a:solidFill>
              <a:schemeClr val="tx1"/>
            </a:solidFill>
            <a:cs typeface="B Nazanin" panose="00000400000000000000" pitchFamily="2" charset="-78"/>
          </a:endParaRPr>
        </a:p>
      </dsp:txBody>
      <dsp:txXfrm>
        <a:off x="2524051" y="1981005"/>
        <a:ext cx="964796" cy="964796"/>
      </dsp:txXfrm>
    </dsp:sp>
    <dsp:sp modelId="{A139EC17-74F7-4D1F-930A-19F4514A09C4}">
      <dsp:nvSpPr>
        <dsp:cNvPr id="0" name=""/>
        <dsp:cNvSpPr/>
      </dsp:nvSpPr>
      <dsp:spPr>
        <a:xfrm rot="16200000">
          <a:off x="2841803" y="1596399"/>
          <a:ext cx="329292" cy="40288"/>
        </a:xfrm>
        <a:custGeom>
          <a:avLst/>
          <a:gdLst/>
          <a:ahLst/>
          <a:cxnLst/>
          <a:rect l="0" t="0" r="0" b="0"/>
          <a:pathLst>
            <a:path>
              <a:moveTo>
                <a:pt x="0" y="20144"/>
              </a:moveTo>
              <a:lnTo>
                <a:pt x="329292" y="201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98217" y="1608310"/>
        <a:ext cx="16464" cy="16464"/>
      </dsp:txXfrm>
    </dsp:sp>
    <dsp:sp modelId="{7DD88D01-4133-412F-8221-6E6ECB441F9D}">
      <dsp:nvSpPr>
        <dsp:cNvPr id="0" name=""/>
        <dsp:cNvSpPr/>
      </dsp:nvSpPr>
      <dsp:spPr>
        <a:xfrm>
          <a:off x="2121351" y="-79359"/>
          <a:ext cx="1770195" cy="1531256"/>
        </a:xfrm>
        <a:prstGeom prst="ellipse">
          <a:avLst/>
        </a:prstGeom>
        <a:solidFill>
          <a:schemeClr val="accent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anose="00000400000000000000" pitchFamily="2" charset="-78"/>
            </a:rPr>
            <a:t>تعامل کارکنان با بیماران</a:t>
          </a:r>
          <a:endParaRPr lang="en-US" sz="2000" b="1" kern="1200" dirty="0">
            <a:solidFill>
              <a:schemeClr val="tx1"/>
            </a:solidFill>
            <a:cs typeface="B Nazanin" panose="00000400000000000000" pitchFamily="2" charset="-78"/>
          </a:endParaRPr>
        </a:p>
      </dsp:txBody>
      <dsp:txXfrm>
        <a:off x="2380590" y="144888"/>
        <a:ext cx="1251717" cy="1082762"/>
      </dsp:txXfrm>
    </dsp:sp>
    <dsp:sp modelId="{2AFD8951-B30E-4020-AC15-88AD3957CAD6}">
      <dsp:nvSpPr>
        <dsp:cNvPr id="0" name=""/>
        <dsp:cNvSpPr/>
      </dsp:nvSpPr>
      <dsp:spPr>
        <a:xfrm rot="1701432">
          <a:off x="3587414" y="2844024"/>
          <a:ext cx="323120" cy="40288"/>
        </a:xfrm>
        <a:custGeom>
          <a:avLst/>
          <a:gdLst/>
          <a:ahLst/>
          <a:cxnLst/>
          <a:rect l="0" t="0" r="0" b="0"/>
          <a:pathLst>
            <a:path>
              <a:moveTo>
                <a:pt x="0" y="20144"/>
              </a:moveTo>
              <a:lnTo>
                <a:pt x="323120" y="201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40896" y="2856090"/>
        <a:ext cx="16156" cy="16156"/>
      </dsp:txXfrm>
    </dsp:sp>
    <dsp:sp modelId="{1FA8D843-0579-4A84-AFA3-18A172A07792}">
      <dsp:nvSpPr>
        <dsp:cNvPr id="0" name=""/>
        <dsp:cNvSpPr/>
      </dsp:nvSpPr>
      <dsp:spPr>
        <a:xfrm>
          <a:off x="3712684" y="2661539"/>
          <a:ext cx="1849700" cy="1364428"/>
        </a:xfrm>
        <a:prstGeom prst="ellipse">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fa-IR" sz="2700" b="1" kern="1200" dirty="0" smtClean="0">
              <a:solidFill>
                <a:schemeClr val="tx1"/>
              </a:solidFill>
              <a:cs typeface="B Nazanin" panose="00000400000000000000" pitchFamily="2" charset="-78"/>
            </a:rPr>
            <a:t>پاسخگویی</a:t>
          </a:r>
          <a:endParaRPr lang="en-US" sz="2700" b="1" kern="1200" dirty="0">
            <a:solidFill>
              <a:schemeClr val="tx1"/>
            </a:solidFill>
            <a:cs typeface="B Nazanin" panose="00000400000000000000" pitchFamily="2" charset="-78"/>
          </a:endParaRPr>
        </a:p>
      </dsp:txBody>
      <dsp:txXfrm>
        <a:off x="3983566" y="2861355"/>
        <a:ext cx="1307936" cy="964796"/>
      </dsp:txXfrm>
    </dsp:sp>
    <dsp:sp modelId="{EE3B346A-7868-4839-BFAB-236D951E645A}">
      <dsp:nvSpPr>
        <dsp:cNvPr id="0" name=""/>
        <dsp:cNvSpPr/>
      </dsp:nvSpPr>
      <dsp:spPr>
        <a:xfrm rot="9242892">
          <a:off x="2238338" y="2777450"/>
          <a:ext cx="162902" cy="40288"/>
        </a:xfrm>
        <a:custGeom>
          <a:avLst/>
          <a:gdLst/>
          <a:ahLst/>
          <a:cxnLst/>
          <a:rect l="0" t="0" r="0" b="0"/>
          <a:pathLst>
            <a:path>
              <a:moveTo>
                <a:pt x="0" y="20144"/>
              </a:moveTo>
              <a:lnTo>
                <a:pt x="162902" y="201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315717" y="2793522"/>
        <a:ext cx="8145" cy="8145"/>
      </dsp:txXfrm>
    </dsp:sp>
    <dsp:sp modelId="{8D53D6AE-E725-45E2-8CD3-7DA9DE4327CF}">
      <dsp:nvSpPr>
        <dsp:cNvPr id="0" name=""/>
        <dsp:cNvSpPr/>
      </dsp:nvSpPr>
      <dsp:spPr>
        <a:xfrm>
          <a:off x="657273" y="2405666"/>
          <a:ext cx="1683499" cy="1582777"/>
        </a:xfrm>
        <a:prstGeom prst="ellipse">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b="1" kern="1200" dirty="0" smtClean="0">
              <a:solidFill>
                <a:schemeClr val="tx1"/>
              </a:solidFill>
              <a:cs typeface="B Nazanin" panose="00000400000000000000" pitchFamily="2" charset="-78"/>
            </a:rPr>
            <a:t>گوش به زنگ بودن</a:t>
          </a:r>
          <a:endParaRPr lang="en-US" sz="2400" b="1" kern="1200" dirty="0">
            <a:solidFill>
              <a:schemeClr val="tx1"/>
            </a:solidFill>
            <a:cs typeface="B Nazanin" panose="00000400000000000000" pitchFamily="2" charset="-78"/>
          </a:endParaRPr>
        </a:p>
      </dsp:txBody>
      <dsp:txXfrm>
        <a:off x="903816" y="2637458"/>
        <a:ext cx="1190413" cy="11191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0BD9A-4D7C-47E5-8D92-8286F85A9D49}">
      <dsp:nvSpPr>
        <dsp:cNvPr id="0" name=""/>
        <dsp:cNvSpPr/>
      </dsp:nvSpPr>
      <dsp:spPr>
        <a:xfrm>
          <a:off x="2324235" y="1781189"/>
          <a:ext cx="1364428" cy="1364428"/>
        </a:xfrm>
        <a:prstGeom prst="ellipse">
          <a:avLst/>
        </a:prstGeom>
        <a:solidFill>
          <a:schemeClr val="accent1">
            <a:lumMod val="75000"/>
          </a:schemeClr>
        </a:solidFill>
        <a:ln w="12700" cap="flat" cmpd="sng" algn="ctr">
          <a:solidFill>
            <a:schemeClr val="tx1"/>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b="1" kern="1200" dirty="0" smtClean="0">
              <a:solidFill>
                <a:schemeClr val="tx1"/>
              </a:solidFill>
              <a:cs typeface="B Nazanin" panose="00000400000000000000" pitchFamily="2" charset="-78"/>
            </a:rPr>
            <a:t>درگیر بودن کارکنان</a:t>
          </a:r>
          <a:endParaRPr lang="en-US" sz="1900" b="1" kern="1200" dirty="0">
            <a:solidFill>
              <a:schemeClr val="tx1"/>
            </a:solidFill>
            <a:cs typeface="B Nazanin" panose="00000400000000000000" pitchFamily="2" charset="-78"/>
          </a:endParaRPr>
        </a:p>
      </dsp:txBody>
      <dsp:txXfrm>
        <a:off x="2524051" y="1981005"/>
        <a:ext cx="964796" cy="964796"/>
      </dsp:txXfrm>
    </dsp:sp>
    <dsp:sp modelId="{A139EC17-74F7-4D1F-930A-19F4514A09C4}">
      <dsp:nvSpPr>
        <dsp:cNvPr id="0" name=""/>
        <dsp:cNvSpPr/>
      </dsp:nvSpPr>
      <dsp:spPr>
        <a:xfrm rot="16200000">
          <a:off x="2841803" y="1596399"/>
          <a:ext cx="329292" cy="40288"/>
        </a:xfrm>
        <a:custGeom>
          <a:avLst/>
          <a:gdLst/>
          <a:ahLst/>
          <a:cxnLst/>
          <a:rect l="0" t="0" r="0" b="0"/>
          <a:pathLst>
            <a:path>
              <a:moveTo>
                <a:pt x="0" y="20144"/>
              </a:moveTo>
              <a:lnTo>
                <a:pt x="329292" y="201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998217" y="1608310"/>
        <a:ext cx="16464" cy="16464"/>
      </dsp:txXfrm>
    </dsp:sp>
    <dsp:sp modelId="{7DD88D01-4133-412F-8221-6E6ECB441F9D}">
      <dsp:nvSpPr>
        <dsp:cNvPr id="0" name=""/>
        <dsp:cNvSpPr/>
      </dsp:nvSpPr>
      <dsp:spPr>
        <a:xfrm>
          <a:off x="2121351" y="-79359"/>
          <a:ext cx="1770195" cy="1531256"/>
        </a:xfrm>
        <a:prstGeom prst="ellipse">
          <a:avLst/>
        </a:prstGeom>
        <a:solidFill>
          <a:schemeClr val="accent1">
            <a:lumMod val="60000"/>
            <a:lumOff val="4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anose="00000400000000000000" pitchFamily="2" charset="-78"/>
            </a:rPr>
            <a:t>تعامل کارکنان با بیماران</a:t>
          </a:r>
          <a:endParaRPr lang="en-US" sz="2000" b="1" kern="1200" dirty="0">
            <a:solidFill>
              <a:schemeClr val="tx1"/>
            </a:solidFill>
            <a:cs typeface="B Nazanin" panose="00000400000000000000" pitchFamily="2" charset="-78"/>
          </a:endParaRPr>
        </a:p>
      </dsp:txBody>
      <dsp:txXfrm>
        <a:off x="2380590" y="144888"/>
        <a:ext cx="1251717" cy="1082762"/>
      </dsp:txXfrm>
    </dsp:sp>
    <dsp:sp modelId="{2AFD8951-B30E-4020-AC15-88AD3957CAD6}">
      <dsp:nvSpPr>
        <dsp:cNvPr id="0" name=""/>
        <dsp:cNvSpPr/>
      </dsp:nvSpPr>
      <dsp:spPr>
        <a:xfrm rot="1701432">
          <a:off x="3587414" y="2844024"/>
          <a:ext cx="323120" cy="40288"/>
        </a:xfrm>
        <a:custGeom>
          <a:avLst/>
          <a:gdLst/>
          <a:ahLst/>
          <a:cxnLst/>
          <a:rect l="0" t="0" r="0" b="0"/>
          <a:pathLst>
            <a:path>
              <a:moveTo>
                <a:pt x="0" y="20144"/>
              </a:moveTo>
              <a:lnTo>
                <a:pt x="323120" y="201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40896" y="2856090"/>
        <a:ext cx="16156" cy="16156"/>
      </dsp:txXfrm>
    </dsp:sp>
    <dsp:sp modelId="{1FA8D843-0579-4A84-AFA3-18A172A07792}">
      <dsp:nvSpPr>
        <dsp:cNvPr id="0" name=""/>
        <dsp:cNvSpPr/>
      </dsp:nvSpPr>
      <dsp:spPr>
        <a:xfrm>
          <a:off x="3712684" y="2661539"/>
          <a:ext cx="1849700" cy="1364428"/>
        </a:xfrm>
        <a:prstGeom prst="ellipse">
          <a:avLst/>
        </a:prstGeom>
        <a:solidFill>
          <a:schemeClr val="accent2"/>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fa-IR" sz="2700" b="1" kern="1200" dirty="0" smtClean="0">
              <a:solidFill>
                <a:schemeClr val="tx1"/>
              </a:solidFill>
              <a:cs typeface="B Nazanin" panose="00000400000000000000" pitchFamily="2" charset="-78"/>
            </a:rPr>
            <a:t>پاسخگویی</a:t>
          </a:r>
          <a:endParaRPr lang="en-US" sz="2700" b="1" kern="1200" dirty="0">
            <a:solidFill>
              <a:schemeClr val="tx1"/>
            </a:solidFill>
            <a:cs typeface="B Nazanin" panose="00000400000000000000" pitchFamily="2" charset="-78"/>
          </a:endParaRPr>
        </a:p>
      </dsp:txBody>
      <dsp:txXfrm>
        <a:off x="3983566" y="2861355"/>
        <a:ext cx="1307936" cy="964796"/>
      </dsp:txXfrm>
    </dsp:sp>
    <dsp:sp modelId="{EE3B346A-7868-4839-BFAB-236D951E645A}">
      <dsp:nvSpPr>
        <dsp:cNvPr id="0" name=""/>
        <dsp:cNvSpPr/>
      </dsp:nvSpPr>
      <dsp:spPr>
        <a:xfrm rot="9242892">
          <a:off x="2238338" y="2777450"/>
          <a:ext cx="162902" cy="40288"/>
        </a:xfrm>
        <a:custGeom>
          <a:avLst/>
          <a:gdLst/>
          <a:ahLst/>
          <a:cxnLst/>
          <a:rect l="0" t="0" r="0" b="0"/>
          <a:pathLst>
            <a:path>
              <a:moveTo>
                <a:pt x="0" y="20144"/>
              </a:moveTo>
              <a:lnTo>
                <a:pt x="162902" y="201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315717" y="2793522"/>
        <a:ext cx="8145" cy="8145"/>
      </dsp:txXfrm>
    </dsp:sp>
    <dsp:sp modelId="{8D53D6AE-E725-45E2-8CD3-7DA9DE4327CF}">
      <dsp:nvSpPr>
        <dsp:cNvPr id="0" name=""/>
        <dsp:cNvSpPr/>
      </dsp:nvSpPr>
      <dsp:spPr>
        <a:xfrm>
          <a:off x="657273" y="2405666"/>
          <a:ext cx="1683499" cy="1582777"/>
        </a:xfrm>
        <a:prstGeom prst="ellipse">
          <a:avLst/>
        </a:prstGeom>
        <a:solidFill>
          <a:schemeClr val="accent1">
            <a:lumMod val="40000"/>
            <a:lumOff val="6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b="1" kern="1200" dirty="0" smtClean="0">
              <a:solidFill>
                <a:schemeClr val="tx1"/>
              </a:solidFill>
              <a:cs typeface="B Nazanin" panose="00000400000000000000" pitchFamily="2" charset="-78"/>
            </a:rPr>
            <a:t>گوش به زنگ بودن</a:t>
          </a:r>
          <a:endParaRPr lang="en-US" sz="2400" b="1" kern="1200" dirty="0">
            <a:solidFill>
              <a:schemeClr val="tx1"/>
            </a:solidFill>
            <a:cs typeface="B Nazanin" panose="00000400000000000000" pitchFamily="2" charset="-78"/>
          </a:endParaRPr>
        </a:p>
      </dsp:txBody>
      <dsp:txXfrm>
        <a:off x="903816" y="2637458"/>
        <a:ext cx="1190413" cy="111919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8F68F-42A8-410E-A675-FBF902C03503}" type="datetimeFigureOut">
              <a:rPr lang="en-US" smtClean="0"/>
              <a:t>6/7/2021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87713-0084-4BE2-9361-162235F556E1}" type="slidenum">
              <a:rPr lang="en-US" smtClean="0"/>
              <a:t>‹#›</a:t>
            </a:fld>
            <a:endParaRPr lang="en-US"/>
          </a:p>
        </p:txBody>
      </p:sp>
    </p:spTree>
    <p:extLst>
      <p:ext uri="{BB962C8B-B14F-4D97-AF65-F5344CB8AC3E}">
        <p14:creationId xmlns:p14="http://schemas.microsoft.com/office/powerpoint/2010/main" val="294804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200" dirty="0" smtClean="0">
                <a:solidFill>
                  <a:prstClr val="black"/>
                </a:solidFill>
                <a:cs typeface="B Nazanin" panose="00000400000000000000" pitchFamily="2" charset="-78"/>
              </a:rPr>
              <a:t>"شاید پرستار وقت نکنه هر 30 دقیقه یا 45 دقیقه به مریضا سر بزنه ولی اگه فضای فیزیکی طوری باشه که پرستار بتونه همه جا رو ببینه خیلی خوب می­شه. دستشویی و حمام در کورترین نقطه قرار داره آخرین اتاق­ها رو برا حمام و دستشویی در نظر گرفتن". (ک 5)</a:t>
            </a:r>
          </a:p>
          <a:p>
            <a:pPr marL="0" marR="0" lvl="0" indent="0" algn="r" defTabSz="914400" rtl="1" eaLnBrk="1" fontAlgn="auto" latinLnBrk="0" hangingPunct="1">
              <a:lnSpc>
                <a:spcPct val="100000"/>
              </a:lnSpc>
              <a:spcBef>
                <a:spcPts val="0"/>
              </a:spcBef>
              <a:spcAft>
                <a:spcPts val="0"/>
              </a:spcAft>
              <a:buClrTx/>
              <a:buSzTx/>
              <a:buFontTx/>
              <a:buNone/>
              <a:tabLst/>
              <a:defRPr/>
            </a:pPr>
            <a:r>
              <a:rPr lang="fa-IR" sz="1200" dirty="0" smtClean="0">
                <a:solidFill>
                  <a:prstClr val="black"/>
                </a:solidFill>
                <a:cs typeface="B Nazanin" panose="00000400000000000000" pitchFamily="2" charset="-78"/>
              </a:rPr>
              <a:t>می­آریم بیمار نوجوان درشت قوی هیکل رو چون زیر هیجده ساله است بخش کودکان بستری می­کنیم جا نیست بخش کودکان بچه­های کوچک کوچک بستری می­شن. ازنظر ایمنی او رو تهدید می­کنه کارایی که بلد نیست رو یاد می­گیره."(ک 7)</a:t>
            </a:r>
          </a:p>
          <a:p>
            <a:pPr algn="just" rtl="1" eaLnBrk="0" fontAlgn="auto" hangingPunct="0">
              <a:spcBef>
                <a:spcPts val="0"/>
              </a:spcBef>
              <a:spcAft>
                <a:spcPts val="0"/>
              </a:spcAft>
            </a:pPr>
            <a:endParaRPr lang="fa-IR" sz="1200" b="1" dirty="0" smtClean="0">
              <a:solidFill>
                <a:prstClr val="black"/>
              </a:solidFill>
              <a:cs typeface="B Nazanin" panose="00000400000000000000" pitchFamily="2" charset="-78"/>
            </a:endParaRPr>
          </a:p>
          <a:p>
            <a:pPr algn="just" rtl="1" eaLnBrk="0" fontAlgn="auto" hangingPunct="0">
              <a:spcBef>
                <a:spcPts val="0"/>
              </a:spcBef>
              <a:spcAft>
                <a:spcPts val="0"/>
              </a:spcAft>
            </a:pPr>
            <a:r>
              <a:rPr lang="fa-IR" sz="1200" b="1" dirty="0" smtClean="0">
                <a:solidFill>
                  <a:prstClr val="black"/>
                </a:solidFill>
                <a:cs typeface="B Nazanin" panose="00000400000000000000" pitchFamily="2" charset="-78"/>
              </a:rPr>
              <a:t>"توی دستشویی درش قبلا سردرب داشت که ما اونها رو بریدیم چون مریض به راحتی از اون می­تونست خودش رو با ملافه آویزون کنه. بعضی لوله­ها رو آوردیم پایین­تر؛ من یکی دو مورد رو دیدم که از ارتفاعی پایین خودش رو آویزون کرده بود. پاهاش رو کشیده بود به بدنشو خودش رو حلق­آویز کرده بود." (ک 13)</a:t>
            </a:r>
          </a:p>
          <a:p>
            <a:pPr algn="just" rtl="1" fontAlgn="auto">
              <a:spcBef>
                <a:spcPts val="0"/>
              </a:spcBef>
              <a:spcAft>
                <a:spcPts val="0"/>
              </a:spcAft>
            </a:pPr>
            <a:r>
              <a:rPr lang="fa-IR" sz="1200" dirty="0" smtClean="0">
                <a:solidFill>
                  <a:prstClr val="black"/>
                </a:solidFill>
                <a:latin typeface="Times New Roman" panose="02020603050405020304" pitchFamily="18" charset="0"/>
                <a:ea typeface="Calibri" panose="020F0502020204030204" pitchFamily="34" charset="0"/>
                <a:cs typeface="B Nazanin" panose="00000400000000000000" pitchFamily="2" charset="-78"/>
              </a:rPr>
              <a:t>"ما اینجا مریضی داریم که پنج ساله هوای آزاد رو ندیده. یه مریض داشتیم که تنگی نفس داشت ما بیشتر از خانواده­اش تلاش کردیم که این از اینجا مرخص بشه داشت توی هوای آلوده­ی اینجا خفه می­شد." (ک 10)</a:t>
            </a:r>
          </a:p>
          <a:p>
            <a:pPr marL="0" marR="0" lvl="0" indent="0" algn="just" defTabSz="914400" rtl="1" eaLnBrk="1" fontAlgn="auto" latinLnBrk="0" hangingPunct="1">
              <a:lnSpc>
                <a:spcPct val="100000"/>
              </a:lnSpc>
              <a:spcBef>
                <a:spcPts val="0"/>
              </a:spcBef>
              <a:spcAft>
                <a:spcPts val="0"/>
              </a:spcAft>
              <a:buClrTx/>
              <a:buSzTx/>
              <a:buFontTx/>
              <a:buNone/>
              <a:tabLst/>
              <a:defRPr/>
            </a:pPr>
            <a:r>
              <a:rPr lang="fa-IR" sz="1200" b="1" dirty="0" smtClean="0">
                <a:solidFill>
                  <a:prstClr val="black"/>
                </a:solidFill>
                <a:cs typeface="B Nazanin" panose="00000400000000000000" pitchFamily="2" charset="-78"/>
              </a:rPr>
              <a:t>"20 تا30 درصد دعواها در نوبت صف غذا و داروئه یا هل میدن یا از پشت نگه</a:t>
            </a:r>
            <a:r>
              <a:rPr lang="ar-SA" sz="1200" b="1" dirty="0" smtClean="0">
                <a:solidFill>
                  <a:prstClr val="black"/>
                </a:solidFill>
                <a:cs typeface="B Nazanin" panose="00000400000000000000" pitchFamily="2" charset="-78"/>
              </a:rPr>
              <a:t> می­دارن</a:t>
            </a:r>
            <a:r>
              <a:rPr lang="fa-IR" sz="1200" b="1" dirty="0" smtClean="0">
                <a:solidFill>
                  <a:prstClr val="black"/>
                </a:solidFill>
                <a:cs typeface="B Nazanin" panose="00000400000000000000" pitchFamily="2" charset="-78"/>
              </a:rPr>
              <a:t>". (ب 3)</a:t>
            </a:r>
          </a:p>
          <a:p>
            <a:pPr algn="just" rtl="1" fontAlgn="auto">
              <a:spcBef>
                <a:spcPts val="0"/>
              </a:spcBef>
              <a:spcAft>
                <a:spcPts val="0"/>
              </a:spcAft>
            </a:pPr>
            <a:endParaRPr lang="fa-IR" sz="1200" dirty="0" smtClean="0">
              <a:solidFill>
                <a:prstClr val="black"/>
              </a:solidFill>
              <a:cs typeface="B Nazanin" panose="00000400000000000000" pitchFamily="2" charset="-78"/>
            </a:endParaRPr>
          </a:p>
          <a:p>
            <a:pPr algn="just" rtl="1" fontAlgn="auto">
              <a:spcBef>
                <a:spcPts val="0"/>
              </a:spcBef>
              <a:spcAft>
                <a:spcPts val="0"/>
              </a:spcAft>
            </a:pPr>
            <a:endParaRPr lang="fa-IR" sz="1200" dirty="0" smtClean="0">
              <a:solidFill>
                <a:prstClr val="black"/>
              </a:solidFill>
              <a:cs typeface="B Nazanin" panose="00000400000000000000" pitchFamily="2" charset="-78"/>
            </a:endParaRPr>
          </a:p>
          <a:p>
            <a:pPr algn="just" rtl="1" fontAlgn="auto">
              <a:spcBef>
                <a:spcPts val="0"/>
              </a:spcBef>
              <a:spcAft>
                <a:spcPts val="0"/>
              </a:spcAft>
            </a:pPr>
            <a:r>
              <a:rPr lang="fa-IR" sz="1200" dirty="0" smtClean="0">
                <a:solidFill>
                  <a:prstClr val="black"/>
                </a:solidFill>
                <a:cs typeface="B Nazanin" panose="00000400000000000000" pitchFamily="2" charset="-78"/>
              </a:rPr>
              <a:t>قبلا کاردرمانی داشتیم یه تعداد از اونا می­رفتن اونجا، از تعداد مریضای بخش کم می­شد، حداقل 20 تا از مریضایی که اذیت می­کردن می­رفتن اونجا. برا چند ساعتی بخش آروم بود. الان دیگه نیست برداشتن اونجا رو هم برا بستری مریض استفاده می­کنیم." (ک 10)</a:t>
            </a:r>
            <a:endParaRPr lang="en-US" sz="1200" dirty="0" smtClean="0">
              <a:solidFill>
                <a:prstClr val="black"/>
              </a:solidFill>
              <a:cs typeface="B Nazanin" panose="00000400000000000000" pitchFamily="2" charset="-78"/>
            </a:endParaRPr>
          </a:p>
          <a:p>
            <a:pPr algn="ctr" eaLnBrk="0" fontAlgn="auto" hangingPunct="0">
              <a:spcBef>
                <a:spcPts val="0"/>
              </a:spcBef>
              <a:spcAft>
                <a:spcPts val="0"/>
              </a:spcAft>
            </a:pPr>
            <a:endParaRPr lang="en-US" sz="1200" dirty="0" smtClean="0">
              <a:solidFill>
                <a:prstClr val="black"/>
              </a:solidFill>
              <a:cs typeface="B Nazanin" panose="00000400000000000000" pitchFamily="2" charset="-78"/>
            </a:endParaRPr>
          </a:p>
          <a:p>
            <a:pPr algn="just" rtl="1" fontAlgn="auto">
              <a:spcBef>
                <a:spcPts val="0"/>
              </a:spcBef>
              <a:spcAft>
                <a:spcPts val="0"/>
              </a:spcAft>
            </a:pPr>
            <a:endParaRPr lang="en-US" sz="1200" dirty="0" smtClean="0">
              <a:solidFill>
                <a:prstClr val="black"/>
              </a:solidFill>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lang="en-US" sz="1200" b="1" dirty="0" smtClean="0">
              <a:solidFill>
                <a:prstClr val="black"/>
              </a:solidFill>
              <a:cs typeface="B Nazanin" panose="00000400000000000000" pitchFamily="2" charset="-78"/>
            </a:endParaRPr>
          </a:p>
          <a:p>
            <a:pPr algn="just" rtl="1" fontAlgn="auto">
              <a:spcBef>
                <a:spcPts val="0"/>
              </a:spcBef>
              <a:spcAft>
                <a:spcPts val="0"/>
              </a:spcAft>
            </a:pPr>
            <a:endParaRPr lang="en-US" sz="1200" dirty="0" smtClean="0">
              <a:solidFill>
                <a:prstClr val="black"/>
              </a:solidFill>
              <a:ea typeface="Calibri" panose="020F0502020204030204" pitchFamily="34" charset="0"/>
              <a:cs typeface="Arial" panose="020B0604020202020204" pitchFamily="34" charset="0"/>
            </a:endParaRPr>
          </a:p>
          <a:p>
            <a:pPr algn="just" rtl="1" fontAlgn="auto">
              <a:spcBef>
                <a:spcPts val="0"/>
              </a:spcBef>
              <a:spcAft>
                <a:spcPts val="0"/>
              </a:spcAft>
            </a:pPr>
            <a:endParaRPr lang="en-US" sz="1200" dirty="0" smtClean="0">
              <a:solidFill>
                <a:prstClr val="black"/>
              </a:solidFill>
              <a:cs typeface="B Nazanin" panose="00000400000000000000" pitchFamily="2" charset="-78"/>
            </a:endParaRPr>
          </a:p>
          <a:p>
            <a:pPr algn="just" rtl="1" eaLnBrk="0" fontAlgn="auto" hangingPunct="0">
              <a:spcBef>
                <a:spcPts val="0"/>
              </a:spcBef>
              <a:spcAft>
                <a:spcPts val="0"/>
              </a:spcAft>
            </a:pPr>
            <a:endParaRPr lang="en-US" sz="1200" b="1" dirty="0" smtClean="0">
              <a:solidFill>
                <a:prstClr val="black"/>
              </a:solidFill>
              <a:cs typeface="B Nazanin" panose="00000400000000000000" pitchFamily="2" charset="-78"/>
            </a:endParaRPr>
          </a:p>
          <a:p>
            <a:pPr algn="ctr" eaLnBrk="0" fontAlgn="auto" hangingPunct="0">
              <a:spcBef>
                <a:spcPts val="0"/>
              </a:spcBef>
              <a:spcAft>
                <a:spcPts val="0"/>
              </a:spcAft>
            </a:pPr>
            <a:endParaRPr lang="en-US" dirty="0" smtClean="0">
              <a:solidFill>
                <a:prstClr val="black"/>
              </a:solidFill>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cs typeface="B Nazanin" panose="000004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cs typeface="B Nazanin" panose="00000400000000000000" pitchFamily="2" charset="-78"/>
            </a:endParaRPr>
          </a:p>
          <a:p>
            <a:endParaRPr lang="fa-IR"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826391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روتین­های روزانه­ای درباره­ی زمان غذا، دارو، نظافت­، خواب و بیدار شدن وجود دارد. درهای بخش بسته است و بیماران اجازه­ی ترک بخش بدون همراهی پرسنل یا خانواده را ندارند. در زمان ادمیت به بیماران لباس فرم داده می­شود وسایل شخصی تحویل خانواده می­گردد. به صورت دوره­ای یا در موارد خاص وسایل بیمار مورد جستجو قرار می­گیرد. به همراه داشتن موبایل در بیمارستان ممنوع است و بیماران از تلفن بخش می­توانند استفاده کنند (مشاهده). </a:t>
            </a:r>
          </a:p>
          <a:p>
            <a:pPr marL="0" marR="0" indent="0" algn="r" defTabSz="914400" rtl="1" eaLnBrk="1" fontAlgn="auto" latinLnBrk="0" hangingPunct="1">
              <a:lnSpc>
                <a:spcPct val="100000"/>
              </a:lnSpc>
              <a:spcBef>
                <a:spcPts val="0"/>
              </a:spcBef>
              <a:spcAft>
                <a:spcPts val="0"/>
              </a:spcAft>
              <a:buClrTx/>
              <a:buSzTx/>
              <a:buFontTx/>
              <a:buNone/>
              <a:tabLst/>
              <a:defRPr/>
            </a:pPr>
            <a:r>
              <a:rPr lang="ar-SA" sz="1200" dirty="0" smtClean="0">
                <a:cs typeface="B Nazanin" panose="00000400000000000000" pitchFamily="2" charset="-78"/>
              </a:rPr>
              <a:t>هر چند که اکثر پرسنل با برخی قوانین موافق ن</a:t>
            </a:r>
            <a:r>
              <a:rPr lang="fa-IR" sz="1200" dirty="0" smtClean="0">
                <a:cs typeface="B Nazanin" panose="00000400000000000000" pitchFamily="2" charset="-78"/>
              </a:rPr>
              <a:t>یست</a:t>
            </a:r>
            <a:r>
              <a:rPr lang="ar-SA" sz="1200" dirty="0" smtClean="0">
                <a:cs typeface="B Nazanin" panose="00000400000000000000" pitchFamily="2" charset="-78"/>
              </a:rPr>
              <a:t>ند</a:t>
            </a:r>
            <a:r>
              <a:rPr lang="fa-IR" sz="1200" dirty="0" smtClean="0">
                <a:cs typeface="B Nazanin" panose="00000400000000000000" pitchFamily="2" charset="-78"/>
              </a:rPr>
              <a:t>،</a:t>
            </a:r>
            <a:r>
              <a:rPr lang="ar-SA" sz="1200" dirty="0" smtClean="0">
                <a:cs typeface="B Nazanin" panose="00000400000000000000" pitchFamily="2" charset="-78"/>
              </a:rPr>
              <a:t> ولی به علت محدودیت امکانات یا قوانین سازمان قادر به تغییر آن ند</a:t>
            </a:r>
            <a:r>
              <a:rPr lang="fa-IR" sz="1200" dirty="0" smtClean="0">
                <a:cs typeface="B Nazanin" panose="00000400000000000000" pitchFamily="2" charset="-78"/>
              </a:rPr>
              <a:t>یستند</a:t>
            </a:r>
            <a:r>
              <a:rPr lang="ar-SA" sz="1200" dirty="0" smtClean="0">
                <a:cs typeface="B Nazanin" panose="00000400000000000000" pitchFamily="2" charset="-78"/>
              </a:rPr>
              <a:t>. </a:t>
            </a:r>
            <a:endParaRPr lang="fa-IR" sz="1200" dirty="0" smtClean="0">
              <a:cs typeface="B Nazanin" panose="00000400000000000000" pitchFamily="2" charset="-78"/>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fa-IR" sz="1200" dirty="0" smtClean="0">
              <a:cs typeface="B Nazanin" panose="00000400000000000000" pitchFamily="2" charset="-78"/>
            </a:endParaRPr>
          </a:p>
          <a:p>
            <a:pPr algn="r" rtl="1"/>
            <a:r>
              <a:rPr lang="ar-SA" sz="1200" dirty="0" smtClean="0">
                <a:cs typeface="B Nazanin" panose="00000400000000000000" pitchFamily="2" charset="-78"/>
              </a:rPr>
              <a:t>آن­ها به خصوص کارکنان شاغل در بخش­ها با تعداد بالای بیمار به تجربه دریافته بودند که جهت حفظ نظم بخش و پیشگیری از حوادث، وجود و پیروی از برخی قوانین ضروری است. </a:t>
            </a:r>
            <a:endParaRPr lang="fa-IR" sz="1200" dirty="0" smtClean="0">
              <a:cs typeface="B Nazanin" panose="00000400000000000000" pitchFamily="2" charset="-78"/>
            </a:endParaRPr>
          </a:p>
          <a:p>
            <a:endParaRPr lang="en-US"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99925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95157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altLang="fa-IR" dirty="0" smtClean="0"/>
              <a:t>فرایندهای تعاملی پیچیده ایست :که بیمار را بسمت یک فضای درونی آرامتر سوق میدهد.    </a:t>
            </a:r>
            <a:r>
              <a:rPr lang="fa-IR" altLang="fa-IR" dirty="0" smtClean="0">
                <a:solidFill>
                  <a:srgbClr val="0000FF"/>
                </a:solidFill>
              </a:rPr>
              <a:t>*فقط دانش تئوریک</a:t>
            </a:r>
            <a:r>
              <a:rPr lang="fa-IR" altLang="fa-IR" dirty="0" smtClean="0"/>
              <a:t> </a:t>
            </a:r>
            <a:r>
              <a:rPr lang="fa-IR" altLang="fa-IR" dirty="0" smtClean="0">
                <a:solidFill>
                  <a:srgbClr val="0000FF"/>
                </a:solidFill>
              </a:rPr>
              <a:t>نیست بلکه خودآگاهی زیادی را میطلبد.</a:t>
            </a:r>
            <a:r>
              <a:rPr lang="fa-IR" altLang="fa-IR" dirty="0" smtClean="0"/>
              <a:t> </a:t>
            </a:r>
            <a:endParaRPr lang="en-US"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766283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هنگام نزدیک شدن به بیمار آژیته، حداقل به اندازه  دو بازو  فاصله بین شما و بیمار داشته باشید. این امر نه تنها فضای مورد نیاز بیمار را فراهم می کند ، بلکه فضای لازم را نیز در اختیار درمانگر قرار می دهد تا در صورت لگد زدن یا ضربه دست زدن بیمار خارج شود. ممکن است درمانگر بخواهد فاصله بیشتری بگیرد تا احساس امنیت کند. </a:t>
            </a:r>
          </a:p>
          <a:p>
            <a:pPr algn="r" rtl="1"/>
            <a:endParaRPr lang="fa-IR" dirty="0" smtClean="0"/>
          </a:p>
          <a:p>
            <a:pPr algn="r" rtl="1">
              <a:lnSpc>
                <a:spcPct val="150000"/>
              </a:lnSpc>
            </a:pPr>
            <a:r>
              <a:rPr lang="fa-IR" sz="1200" dirty="0" smtClean="0">
                <a:cs typeface="B Nazanin" panose="00000400000000000000" pitchFamily="2" charset="-78"/>
              </a:rPr>
              <a:t>فردی که در خیابان زندگی می کند ممکن است در محافظت از وسایل خود بسیار حساس باشد.</a:t>
            </a:r>
          </a:p>
          <a:p>
            <a:pPr algn="r" rtl="1">
              <a:lnSpc>
                <a:spcPct val="150000"/>
              </a:lnSpc>
            </a:pPr>
            <a:r>
              <a:rPr lang="fa-IR" sz="1200" dirty="0" smtClean="0">
                <a:cs typeface="B Nazanin" panose="00000400000000000000" pitchFamily="2" charset="-78"/>
              </a:rPr>
              <a:t> کسانی که مورد آزار جنسی قرار گرفته اند ممکن است نسبت به درآوردن لباس نگران باشند، این امر می تواند احساس آسیب پذیری آنها را افزایش داده و موجب تحقیر شود.</a:t>
            </a:r>
            <a:endParaRPr lang="en-US" sz="1200" dirty="0" smtClean="0">
              <a:cs typeface="B Nazanin" panose="00000400000000000000" pitchFamily="2" charset="-78"/>
            </a:endParaRPr>
          </a:p>
          <a:p>
            <a:pPr algn="r" rtl="1"/>
            <a:endParaRPr lang="en-US"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479310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توصیه اصلی: فقط یک نفر به صورت کلامی با بیمار ارتباط برقرار می­کند. اولین کسی که با بیمار تماس می گیرد باید شخصی باشد که برای آرام­سازی بیمار تعیین شده باشد. اگر آن شخص آموزش ندیده باشد یا قادر به پذیرفتن این نقش نباشد باید بلافاصله فرد دیگری منصوب شود.</a:t>
            </a:r>
            <a:endParaRPr lang="en-US" sz="1200" dirty="0" smtClean="0">
              <a:cs typeface="B Nazanin" panose="00000400000000000000" pitchFamily="2" charset="-78"/>
            </a:endParaRPr>
          </a:p>
          <a:p>
            <a:endParaRPr lang="en-US"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87389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 اگر بیمار بسیار آژیته باشد، ممکن است به اطمینان­بخشی بیشتری نیاز داشته باشد که درمانگر می­خواهد به او کمک کند تا کنترل خود را دوباره بدست آورد. </a:t>
            </a:r>
          </a:p>
          <a:p>
            <a:pPr algn="r" rtl="1"/>
            <a:r>
              <a:rPr lang="fa-IR" sz="1200" dirty="0" smtClean="0">
                <a:cs typeface="B Nazanin" panose="00000400000000000000" pitchFamily="2" charset="-78"/>
              </a:rPr>
              <a:t>اگرچه برخی ترجیح می دهند همه بیماران را با نام خانوادگی خود صدا کنند ، اما این رسمیت در برخی شرایط می تواند بر سوءظن بیمار بیفزاید و رییس­وار رفتارکردن به نظر برسد. در صورت تردید، بهتر است از بیمار سوال کنید که چگونه ترجیح می دهد خطاب شود</a:t>
            </a:r>
            <a:endParaRPr lang="en-US"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515506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dirty="0" smtClean="0">
                <a:cs typeface="B Nazanin" panose="00000400000000000000" pitchFamily="2" charset="-78"/>
              </a:rPr>
              <a:t>. اطلاعات آزاد می تواند به معاینه کننده کمک کند تا خواسته ها و نیازهای بیمار را تشخیص دهد.</a:t>
            </a:r>
            <a:endParaRPr lang="en-US"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1763801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اگر این قانون را دنبال کنید، سعی در درک آن خواهید داشت. اگر واقعاً می خواهید تصور کنید که آن چطور می تواند درست باشد، کمتر قضاوت خواهید کرد و بیمار احساس می کند به آنچه او می گوید علاقه دارید و این به طور قابل توجهی رابطه شما با بیمار را بهبود می بخشد. به عنوان مثال ، اگر تحریک بیمار ناشی از این هذیان است که شخصی او را دنبال می کند و قصد دارد به او آسیب برساند، می توانید تصور کنید که چگونه از دیدگاه بیمار این موضوع صحت دارد و بیمار را درگیر گفتگو کنید که چرا این اتفاق برای او می افتد و چه کسی می خواهد به او آسیب برساند.</a:t>
            </a:r>
          </a:p>
          <a:p>
            <a:pPr algn="r" rtl="1"/>
            <a:endParaRPr lang="fa-IR"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 به عنوان مثال ، اگر تحریک بیمار ناشی از این هذیان است که شخصی او را دنبال می کند و قصد دارد به او آسیب برساند، می توانید تصور کنید که چگونه از دیدگاه بیمار این موضوع صحت دارد و بیمار را درگیر گفتگو کنید که چرا این اتفاق برای او می افتد و چه کسی می خواهد به او آسیب برساند.</a:t>
            </a:r>
          </a:p>
          <a:p>
            <a:pPr algn="r" rtl="1"/>
            <a:endParaRPr lang="en-US"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3879826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cs typeface="B Nazanin" panose="00000400000000000000" pitchFamily="2" charset="-78"/>
              </a:rPr>
              <a:t>توصیه اصلی: موضوع داروها را پیشنهاد بدهید. هدف از مداوای بیمار آژیته، خواباندن وی نیست بلکه آرام­سازی وی است. همانطور که آلن و همكارانش خاطرنشان كردند ، يك بيمار آرام و آگاه بيماري است كه مي تواند در مراقبت هاي شخصي خود شركت كند. این می تواند مدت اقامت را کاهش دهد و تجربه بخش اورژانس را تجربه­ی مثبتی کند.</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b="1" dirty="0" smtClean="0">
                <a:cs typeface="B Nazanin" panose="00000400000000000000" pitchFamily="2" charset="-78"/>
              </a:rPr>
              <a:t>هنگامی که داروها اندیکاسیون داشته باشد، گزینه هایی را به بیمار پیشنهاد دهید. زمان بندی ضروری است. برای دادن دارو عجله نکنید اما در عین حال، در صورت لزوم دارو را به تأخیر نیندازید. استفاده از استراتژی های متقاعد کننده یک روش صحیح است (جدول 3). </a:t>
            </a:r>
            <a:endParaRPr lang="en-US" dirty="0" smtClean="0">
              <a:cs typeface="B Nazanin" panose="00000400000000000000" pitchFamily="2" charset="-78"/>
            </a:endParaRPr>
          </a:p>
          <a:p>
            <a:endParaRPr lang="en-US"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2370886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دادن حق انتخاب به بیمار جهت انتخاب روش خوراکی یا تزریقی می تواند به وی حس کنترل بدهد. اگر روش تجویز یک انتخاب باشد، او ممکن است مایل باشد دارو را مصرف کند  حتی اگر خود دارو انتخاب وی نباشد. </a:t>
            </a:r>
          </a:p>
          <a:p>
            <a:pPr algn="r" rtl="1"/>
            <a:endParaRPr lang="en-US"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1680085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8650AAD-0C51-40DB-8ADD-48E9B925B57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34732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89071" algn="r" rtl="1">
              <a:spcAft>
                <a:spcPts val="750"/>
              </a:spcAft>
            </a:pPr>
            <a:endParaRPr lang="fa-IR" sz="1200" dirty="0" smtClean="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a:p>
            <a:pPr indent="189071" algn="r" rtl="1">
              <a:spcAft>
                <a:spcPts val="750"/>
              </a:spcAft>
            </a:pPr>
            <a:endParaRPr lang="fa-IR" sz="1200" dirty="0" smtClean="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a:p>
            <a:pPr indent="189071" algn="r" rtl="1">
              <a:spcAft>
                <a:spcPts val="750"/>
              </a:spcAft>
            </a:pPr>
            <a:r>
              <a:rPr lang="fa-IR" sz="1200" dirty="0" smtClean="0">
                <a:solidFill>
                  <a:prstClr val="black"/>
                </a:solidFill>
                <a:latin typeface="Times New Roman" panose="02020603050405020304" pitchFamily="18" charset="0"/>
                <a:ea typeface="Calibri" panose="020F0502020204030204" pitchFamily="34" charset="0"/>
                <a:cs typeface="B Nazanin" panose="00000400000000000000" pitchFamily="2" charset="-78"/>
              </a:rPr>
              <a:t>"یک بار هم یک مریض تهوع و استفراغ شدید همراه با ترموز خشن رو داشت چون تو بخش آموزشی بود و رزیدنت هر روز میاد ویزیت میکنه زود تشخیص داده شده بود؛ تست لیتیم سریع فرستاده بودن و با سرم شستشو داده بودن." (ک 5)</a:t>
            </a:r>
            <a:endParaRPr lang="en-US" sz="1200" dirty="0" smtClean="0">
              <a:solidFill>
                <a:prstClr val="black"/>
              </a:solidFill>
              <a:ea typeface="Calibri" panose="020F0502020204030204" pitchFamily="34" charset="0"/>
              <a:cs typeface="B Nazanin" panose="00000400000000000000" pitchFamily="2" charset="-78"/>
            </a:endParaRPr>
          </a:p>
          <a:p>
            <a:pPr indent="189071" algn="r" rtl="1">
              <a:spcAft>
                <a:spcPts val="750"/>
              </a:spcAft>
            </a:pPr>
            <a:endParaRPr lang="fa-IR" sz="1200" dirty="0" smtClean="0">
              <a:solidFill>
                <a:prstClr val="black"/>
              </a:solidFill>
              <a:cs typeface="B Nazanin" panose="00000400000000000000" pitchFamily="2" charset="-78"/>
            </a:endParaRPr>
          </a:p>
          <a:p>
            <a:pPr indent="189071" algn="r" rtl="1">
              <a:spcAft>
                <a:spcPts val="750"/>
              </a:spcAft>
            </a:pPr>
            <a:r>
              <a:rPr lang="fa-IR" sz="1200" dirty="0" smtClean="0">
                <a:solidFill>
                  <a:prstClr val="black"/>
                </a:solidFill>
                <a:cs typeface="B Nazanin" panose="00000400000000000000" pitchFamily="2" charset="-78"/>
              </a:rPr>
              <a:t>"وقتی توی بخش داریم راه می­ریم نباید سرمون پایین باشه. من وقتی توی سالن اتاق راه می­رم همه جا رو می­پام نگاه می­کنم نمی­ترسم ولی مراقبم یه مریضی ببینم که پشت سرمه فاصله­مو باهاش حفظ می­کنم. حتی اگه بدونم که به من آسیب نخواهد رسوند."(ک 18) </a:t>
            </a:r>
            <a:endParaRPr lang="en-US" sz="1200" dirty="0" smtClean="0">
              <a:solidFill>
                <a:prstClr val="black"/>
              </a:solidFill>
              <a:cs typeface="B Nazanin" panose="00000400000000000000" pitchFamily="2" charset="-78"/>
            </a:endParaRPr>
          </a:p>
          <a:p>
            <a:pPr indent="189071" algn="r" rtl="1">
              <a:spcAft>
                <a:spcPts val="750"/>
              </a:spcAft>
            </a:pPr>
            <a:r>
              <a:rPr lang="ar-SA" sz="1200" dirty="0" smtClean="0">
                <a:solidFill>
                  <a:prstClr val="black"/>
                </a:solidFill>
                <a:latin typeface="Times New Roman" panose="02020603050405020304" pitchFamily="18" charset="0"/>
                <a:ea typeface="Calibri" panose="020F0502020204030204" pitchFamily="34" charset="0"/>
                <a:cs typeface="B Nazanin" panose="00000400000000000000" pitchFamily="2" charset="-78"/>
              </a:rPr>
              <a:t>"پرستار دارو رو آماده کرده و داده به کمک بهیار؛ خوب کمک بهیار هر چی باشه شرح وظایفش نیست دارو رو می­ندازه توی دست بیمار و اینو دیدیم. دقت نمی­کنه که خورد یا نخورد و براش هم مهم نیست. " (ک 13)</a:t>
            </a:r>
            <a:endParaRPr lang="fa-IR" sz="1200" dirty="0" smtClean="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a:p>
            <a:pPr indent="189071" algn="r" rtl="1">
              <a:spcAft>
                <a:spcPts val="750"/>
              </a:spcAft>
            </a:pPr>
            <a:r>
              <a:rPr lang="ar-SA"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rPr>
              <a:t>"نهایت کاری که می­تونیم انجام بدیم اینه که مریضای پر خطر رو شناسایی کنیم و حین تغییر و تحول بخش به پرستارای دیگه تحویل بدیم". (ک 7)</a:t>
            </a:r>
            <a:endParaRPr lang="en-US" sz="1200" dirty="0" smtClean="0">
              <a:solidFill>
                <a:prstClr val="white"/>
              </a:solidFill>
              <a:ea typeface="Calibri" panose="020F0502020204030204" pitchFamily="34" charset="0"/>
              <a:cs typeface="Arial" panose="020B0604020202020204" pitchFamily="34" charset="0"/>
            </a:endParaRPr>
          </a:p>
          <a:p>
            <a:pPr indent="189071" algn="r" rtl="1">
              <a:spcAft>
                <a:spcPts val="750"/>
              </a:spcAft>
            </a:pPr>
            <a:r>
              <a:rPr lang="fa-IR" sz="1200" dirty="0" smtClean="0">
                <a:solidFill>
                  <a:prstClr val="black"/>
                </a:solidFill>
                <a:latin typeface="Times New Roman" panose="02020603050405020304" pitchFamily="18" charset="0"/>
                <a:ea typeface="Calibri" panose="020F0502020204030204" pitchFamily="34" charset="0"/>
                <a:cs typeface="B Nazanin" panose="00000400000000000000" pitchFamily="2" charset="-78"/>
              </a:rPr>
              <a:t>"من اگه ببینم یکی از پرسنل­مون برخود خوبی با بیمار نداره بدرفتاری می­کنه، اگه مسئول شیفت باشم اول به خودشون تذکر می­دم؛ دو بار تذکر می­دم، دفعه سوم مجبورم کتبا گزارش بکنم. چون خود من، خود بخش زیر سوال می­ره وقتی گزارش نمی­شه. به مسئول ایمنی هم گزارش می­دم." (ک 17)</a:t>
            </a:r>
            <a:endParaRPr lang="en-US" sz="1200" dirty="0" smtClean="0">
              <a:solidFill>
                <a:prstClr val="black"/>
              </a:solidFill>
              <a:ea typeface="Calibri" panose="020F0502020204030204" pitchFamily="34" charset="0"/>
              <a:cs typeface="B Nazanin" panose="00000400000000000000" pitchFamily="2" charset="-78"/>
            </a:endParaRPr>
          </a:p>
          <a:p>
            <a:pPr indent="189071" algn="r" rtl="1">
              <a:spcAft>
                <a:spcPts val="750"/>
              </a:spcAft>
            </a:pPr>
            <a:endParaRPr lang="en-US" sz="1200" dirty="0" smtClean="0">
              <a:solidFill>
                <a:prstClr val="black"/>
              </a:solidFill>
              <a:ea typeface="Calibri" panose="020F0502020204030204" pitchFamily="34" charset="0"/>
              <a:cs typeface="B Nazanin" panose="00000400000000000000" pitchFamily="2" charset="-78"/>
            </a:endParaRPr>
          </a:p>
          <a:p>
            <a:pPr indent="189071" algn="r" rtl="1">
              <a:spcAft>
                <a:spcPts val="750"/>
              </a:spcAft>
            </a:pPr>
            <a:endParaRPr lang="en-US" sz="1200" dirty="0" smtClean="0">
              <a:solidFill>
                <a:prstClr val="black"/>
              </a:solidFill>
              <a:ea typeface="Calibri" panose="020F0502020204030204" pitchFamily="34" charset="0"/>
              <a:cs typeface="Arial" panose="020B0604020202020204" pitchFamily="34" charset="0"/>
            </a:endParaRPr>
          </a:p>
          <a:p>
            <a:pPr indent="189071" algn="r" rtl="1">
              <a:spcAft>
                <a:spcPts val="750"/>
              </a:spcAft>
            </a:pPr>
            <a:endParaRPr lang="en-US" sz="1200" dirty="0" smtClean="0">
              <a:solidFill>
                <a:prstClr val="black"/>
              </a:solidFill>
              <a:ea typeface="Calibri" panose="020F0502020204030204" pitchFamily="34" charset="0"/>
              <a:cs typeface="Arial" panose="020B0604020202020204" pitchFamily="34" charset="0"/>
            </a:endParaRPr>
          </a:p>
          <a:p>
            <a:pPr indent="189071" algn="r" rtl="1">
              <a:spcAft>
                <a:spcPts val="750"/>
              </a:spcAft>
            </a:pPr>
            <a:endParaRPr lang="en-US" sz="1200" dirty="0" smtClean="0">
              <a:solidFill>
                <a:prstClr val="black"/>
              </a:solidFill>
              <a:ea typeface="Calibri" panose="020F0502020204030204" pitchFamily="34" charset="0"/>
              <a:cs typeface="Arial" panose="020B0604020202020204" pitchFamily="34" charset="0"/>
            </a:endParaRPr>
          </a:p>
          <a:p>
            <a:pPr indent="189071" algn="r" rtl="1">
              <a:spcAft>
                <a:spcPts val="750"/>
              </a:spcAft>
            </a:pPr>
            <a:endParaRPr lang="en-US" sz="1200" dirty="0" smtClean="0">
              <a:solidFill>
                <a:prstClr val="black"/>
              </a:solidFill>
              <a:ea typeface="Calibri" panose="020F0502020204030204" pitchFamily="34" charset="0"/>
              <a:cs typeface="B Nazanin" panose="00000400000000000000" pitchFamily="2" charset="-78"/>
            </a:endParaRPr>
          </a:p>
          <a:p>
            <a:pPr marL="342900" indent="189071" algn="r" rtl="1">
              <a:spcAft>
                <a:spcPts val="750"/>
              </a:spcAft>
            </a:pPr>
            <a:endParaRPr lang="en-US" sz="1200" dirty="0" smtClean="0">
              <a:solidFill>
                <a:prstClr val="black"/>
              </a:solidFill>
              <a:ea typeface="Calibri" panose="020F0502020204030204" pitchFamily="34" charset="0"/>
              <a:cs typeface="B Nazanin" panose="00000400000000000000" pitchFamily="2" charset="-78"/>
            </a:endParaRPr>
          </a:p>
          <a:p>
            <a:pPr indent="189071" algn="r" rtl="1">
              <a:spcAft>
                <a:spcPts val="750"/>
              </a:spcAft>
            </a:pPr>
            <a:endParaRPr lang="en-US" sz="1200" dirty="0" smtClean="0">
              <a:solidFill>
                <a:prstClr val="black"/>
              </a:solidFill>
              <a:ea typeface="Calibri" panose="020F0502020204030204" pitchFamily="34" charset="0"/>
              <a:cs typeface="B Nazanin" panose="00000400000000000000" pitchFamily="2" charset="-78"/>
            </a:endParaRPr>
          </a:p>
          <a:p>
            <a:pPr algn="r"/>
            <a:endParaRPr lang="fa-IR"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051047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sz="1200" dirty="0" smtClean="0">
                <a:cs typeface="B Nazanin" pitchFamily="2" charset="-78"/>
              </a:rPr>
              <a:t>به نظر پرستاران حضور همه پرسنل در زمان تحویل شیفت بر بالین بیمار ضروری می­باشد اگرچه در اکثر موارد روی نمی­دهد. وضعیت بیمار، حوادث اتفاق افتاده در شیفت کاری، موارد پیگیری در شیفت بعد را شرح می­دهند. آن­ها گزارش پرستاری به صورت مکتوب می­نویسند و همچنین گزارشات شیفت قبلی را مطالعه می­کنند.</a:t>
            </a:r>
            <a:endParaRPr lang="en-US" sz="1200" dirty="0" smtClean="0">
              <a:cs typeface="B Nazanin" pitchFamily="2" charset="-78"/>
            </a:endParaRPr>
          </a:p>
          <a:p>
            <a:pPr marL="0" marR="0" indent="0" algn="l" defTabSz="914400" rtl="0" eaLnBrk="1" fontAlgn="auto" latinLnBrk="0" hangingPunct="1">
              <a:lnSpc>
                <a:spcPct val="100000"/>
              </a:lnSpc>
              <a:spcBef>
                <a:spcPts val="0"/>
              </a:spcBef>
              <a:spcAft>
                <a:spcPts val="0"/>
              </a:spcAft>
              <a:buClrTx/>
              <a:buSzTx/>
              <a:buFontTx/>
              <a:buNone/>
              <a:tabLst/>
              <a:defRPr/>
            </a:pPr>
            <a:r>
              <a:rPr lang="ar-SA" sz="1200" dirty="0" smtClean="0">
                <a:cs typeface="B Nazanin" pitchFamily="2" charset="-78"/>
              </a:rPr>
              <a:t>اگر چه طبق تجارب مشارکت­کنندگان در برخی بخش­ها این اتفاق به صورت کامل اتفاق نمی­افتد تحویل شیفت نه در بالین بیمار بلکه در ایستگاه پرستاری صورت می­گیرد. برخی از پرستاران به علت برخی منافع شخصی نظیر کم نشدن کارانه یا ترس از توبیخ شدن موارد را گزارش نمی­کنند. یا برخی گزارشات پرستاری را به صورت فرمالیته و صوری می­نویسند یا گزارشات شیفت­های قبلی توسط برخی از پرستاران خوانده نمی­شود. </a:t>
            </a:r>
            <a:endParaRPr lang="en-US" sz="1200" dirty="0" smtClean="0">
              <a:cs typeface="B Nazanin" pitchFamily="2" charset="-78"/>
            </a:endParaRPr>
          </a:p>
          <a:p>
            <a:endParaRPr lang="en-US"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2645820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sz="1200" dirty="0" smtClean="0">
                <a:cs typeface="B Nazanin" pitchFamily="2" charset="-78"/>
              </a:rPr>
              <a:t>در نتیجه آن­ها همیشه هوشیار هستند تا این نقایص را شناسایی و رفع کنند.</a:t>
            </a:r>
            <a:endParaRPr lang="en-US"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281697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a-IR" sz="1200" dirty="0" smtClean="0">
                <a:solidFill>
                  <a:schemeClr val="tx1"/>
                </a:solidFill>
                <a:latin typeface="Times New Roman" panose="02020603050405020304" pitchFamily="18" charset="0"/>
                <a:ea typeface="Calibri" panose="020F0502020204030204" pitchFamily="34" charset="0"/>
                <a:cs typeface="B Nazanin" panose="00000400000000000000" pitchFamily="2" charset="-78"/>
              </a:rPr>
              <a:t>"بعضی بیمارامون همکاریشون خوبه مثلا میان اطلاع می­دن که فلان مریض چیزی رو داره مصرف می­کنه یا براش مواد آوردن". (ک 15)</a:t>
            </a:r>
            <a:endParaRPr lang="en-US" sz="1200" dirty="0" smtClean="0">
              <a:solidFill>
                <a:schemeClr val="tx1"/>
              </a:solidFill>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ar-SA" sz="1200" dirty="0" smtClean="0">
                <a:solidFill>
                  <a:srgbClr val="4F81BD"/>
                </a:solidFill>
                <a:latin typeface="Times New Roman" panose="02020603050405020304" pitchFamily="18" charset="0"/>
                <a:ea typeface="Calibri" panose="020F0502020204030204" pitchFamily="34" charset="0"/>
                <a:cs typeface="B Nazanin" panose="00000400000000000000" pitchFamily="2" charset="-78"/>
              </a:rPr>
              <a:t>"</a:t>
            </a:r>
            <a:r>
              <a:rPr lang="ar-SA"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rPr>
              <a:t>بیماری که توی ده یا بیست شیفت متوالی حتی یک کلمه هم­صحبت نکرده ولی تو یه شیفت می­بینین که میاد هی سوال می­پرسه، رنگ و ظاهرش یه طوریه. نوع صحبت کردنش حالت تهاجمی داره چرا منو اینجا نگهداشتین. می­شه تا حدی حدس زد که این مریض ممکنه در طول شیفت درگیری ایجاد کنه." (ک 11)</a:t>
            </a:r>
            <a:endParaRPr lang="fa-IR"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endParaRPr>
          </a:p>
          <a:p>
            <a:pPr algn="just" rtl="1" fontAlgn="auto">
              <a:spcBef>
                <a:spcPts val="0"/>
              </a:spcBef>
              <a:spcAft>
                <a:spcPts val="0"/>
              </a:spcAft>
            </a:pPr>
            <a:r>
              <a:rPr lang="fa-IR" sz="1200" dirty="0" smtClean="0">
                <a:solidFill>
                  <a:schemeClr val="tx1"/>
                </a:solidFill>
                <a:cs typeface="B Nazanin" panose="00000400000000000000" pitchFamily="2" charset="-78"/>
              </a:rPr>
              <a:t>"سرپرستار به بیماری که در سالن با یک خانم ایستاده میگوید: ر تو داری چیزی رو امضا می­کنی؟ او گفت نه من دارم یک شکایت­نامه می­نویسم چون خواهرم بیسواد است. </a:t>
            </a:r>
            <a:r>
              <a:rPr lang="ar-SA" sz="1200" dirty="0" smtClean="0">
                <a:solidFill>
                  <a:schemeClr val="tx1"/>
                </a:solidFill>
                <a:cs typeface="B Nazanin" panose="00000400000000000000" pitchFamily="2" charset="-78"/>
              </a:rPr>
              <a:t>(مشاهده)</a:t>
            </a:r>
            <a:endParaRPr lang="fa-IR" sz="1200" dirty="0" smtClean="0">
              <a:solidFill>
                <a:schemeClr val="tx1"/>
              </a:solidFill>
              <a:cs typeface="B Nazanin" panose="00000400000000000000" pitchFamily="2" charset="-78"/>
            </a:endParaRPr>
          </a:p>
          <a:p>
            <a:pPr algn="just" fontAlgn="auto">
              <a:spcBef>
                <a:spcPts val="0"/>
              </a:spcBef>
              <a:spcAft>
                <a:spcPts val="0"/>
              </a:spcAft>
            </a:pPr>
            <a:r>
              <a:rPr lang="fa-IR"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rPr>
              <a:t>"خوب اینو هر پرستاری باید در نظر داشته باشه اینجا بخش روانپزشکیه، چطور تو بخش ویژه احتمال اکسپایر شدن مریض هست در بخش روان­پزشکی هم احتمال خودکشی، ابیوز و فرار هستش. اینها همه باید به عنوان زنگ خطر در ذهن ما باشه، ملکه ذهن ما باشه." (ک 5)</a:t>
            </a:r>
            <a:endParaRPr lang="en-US" sz="1200" dirty="0" smtClean="0">
              <a:latin typeface="Calibri" panose="020F0502020204030204" pitchFamily="34" charset="0"/>
              <a:ea typeface="Calibri" panose="020F0502020204030204" pitchFamily="34" charset="0"/>
              <a:cs typeface="Arial" panose="020B0604020202020204" pitchFamily="34" charset="0"/>
            </a:endParaRPr>
          </a:p>
          <a:p>
            <a:pPr algn="just" fontAlgn="auto">
              <a:spcBef>
                <a:spcPts val="0"/>
              </a:spcBef>
              <a:spcAft>
                <a:spcPts val="0"/>
              </a:spcAft>
            </a:pPr>
            <a:endParaRPr lang="fa-IR" sz="1200" dirty="0" smtClean="0">
              <a:solidFill>
                <a:prstClr val="white"/>
              </a:solidFill>
            </a:endParaRPr>
          </a:p>
          <a:p>
            <a:pPr algn="just" rtl="1" fontAlgn="auto">
              <a:spcBef>
                <a:spcPts val="0"/>
              </a:spcBef>
              <a:spcAft>
                <a:spcPts val="0"/>
              </a:spcAft>
            </a:pPr>
            <a:endParaRPr lang="en-US" sz="1200" dirty="0" smtClean="0">
              <a:solidFill>
                <a:schemeClr val="tx1"/>
              </a:solidFill>
              <a:cs typeface="B Nazanin" panose="00000400000000000000" pitchFamily="2" charset="-78"/>
            </a:endParaRPr>
          </a:p>
          <a:p>
            <a:pPr algn="just" rtl="1" fontAlgn="auto">
              <a:spcBef>
                <a:spcPts val="0"/>
              </a:spcBef>
              <a:spcAft>
                <a:spcPts val="0"/>
              </a:spcAft>
            </a:pPr>
            <a:endParaRPr lang="fa-IR" sz="1200" dirty="0" smtClean="0">
              <a:solidFill>
                <a:schemeClr val="tx1"/>
              </a:solidFill>
              <a:cs typeface="B Nazanin" panose="000004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endParaRPr lang="fa-IR"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867974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پرستاران به طور مداوم به پایش محیط می پردازند که در مطالعه</a:t>
            </a:r>
            <a:r>
              <a:rPr lang="en-US" sz="1200" dirty="0" smtClean="0">
                <a:cs typeface="B Nazanin" panose="00000400000000000000" pitchFamily="2" charset="-78"/>
              </a:rPr>
              <a:t>Hamilton </a:t>
            </a:r>
            <a:r>
              <a:rPr lang="fa-IR" sz="1200" dirty="0" smtClean="0">
                <a:cs typeface="B Nazanin" panose="00000400000000000000" pitchFamily="2" charset="-78"/>
              </a:rPr>
              <a:t> از آن به عنوان</a:t>
            </a:r>
            <a:r>
              <a:rPr lang="en-US" sz="1200" dirty="0" smtClean="0">
                <a:cs typeface="B Nazanin" panose="00000400000000000000" pitchFamily="2" charset="-78"/>
              </a:rPr>
              <a:t>Scanning </a:t>
            </a:r>
            <a:r>
              <a:rPr lang="fa-IR" sz="1200" dirty="0" smtClean="0">
                <a:cs typeface="B Nazanin" panose="00000400000000000000" pitchFamily="2" charset="-78"/>
              </a:rPr>
              <a:t> نام برده شده است.</a:t>
            </a:r>
          </a:p>
          <a:p>
            <a:endParaRPr lang="fa-IR"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67878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dirty="0" smtClean="0">
                <a:cs typeface="B Nazanin" panose="00000400000000000000" pitchFamily="2" charset="-78"/>
              </a:rPr>
              <a:t>همانطور که </a:t>
            </a:r>
            <a:r>
              <a:rPr lang="en-US" sz="1200" dirty="0" smtClean="0">
                <a:cs typeface="B Nazanin" panose="00000400000000000000" pitchFamily="2" charset="-78"/>
              </a:rPr>
              <a:t>Meyer </a:t>
            </a:r>
            <a:r>
              <a:rPr lang="fa-IR" sz="1200" dirty="0" smtClean="0">
                <a:cs typeface="B Nazanin" panose="00000400000000000000" pitchFamily="2" charset="-78"/>
              </a:rPr>
              <a:t>بیان می¬کند که سایر کارکنان نیز می¬توانند داده جمع-آوری کنند ولی وظیفه تفسیر و معنی دادن به آن¬ها بر عهده پرستار می¬باشد.</a:t>
            </a:r>
            <a:endParaRPr lang="fa-IR"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8351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88650AAD-0C51-40DB-8ADD-48E9B925B57D}"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5397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a-IR"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a-IR"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rPr>
              <a:t>"به دکترم گفتم این دارو برا من خوب نیست باعث می­شه که روزا بخوابم اونم عوض کرد.". (ب 1)</a:t>
            </a:r>
            <a:endParaRPr lang="en-US"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a-IR"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rPr>
              <a:t>"مریض پرخاشگر مریضه آگاهی هستش که اعتراض می­کنه من با تجربه یاد گرفتم که چطور مریض رو قانع بکنم. مریض با زورگویی آروم نمی­شه. "(ک 10)</a:t>
            </a:r>
            <a:endParaRPr lang="en-US"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endParaRPr>
          </a:p>
          <a:p>
            <a:pPr algn="ctr"/>
            <a:endParaRPr lang="fa-IR"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endParaRPr>
          </a:p>
          <a:p>
            <a:pPr algn="just" rtl="1"/>
            <a:r>
              <a:rPr lang="fa-IR"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rPr>
              <a:t>"رفتار پرسنل با پرسنل فرق می­کنه بعضیا آگاهن یا انسانی­تر به موضوع نگاه می­کنن اونا معمولا احترام بیمار رو حفظ می­کنن مثلا با گذاشتن کلمه آقا قبل از فامیلی بیمار می­بینم خیلی تاثیر مثبت داره." (ک 16)</a:t>
            </a:r>
            <a:endParaRPr lang="en-US" sz="1200" dirty="0" smtClean="0">
              <a:solidFill>
                <a:prstClr val="white"/>
              </a:solidFill>
              <a:ea typeface="Calibri" panose="020F0502020204030204" pitchFamily="34" charset="0"/>
              <a:cs typeface="Arial" panose="020B0604020202020204" pitchFamily="34" charset="0"/>
            </a:endParaRPr>
          </a:p>
          <a:p>
            <a:pPr algn="ctr"/>
            <a:endParaRPr lang="en-US" sz="1200" dirty="0" smtClean="0">
              <a:solidFill>
                <a:prstClr val="white"/>
              </a:solidFill>
            </a:endParaRPr>
          </a:p>
          <a:p>
            <a:pPr algn="just" rtl="1"/>
            <a:endParaRPr lang="fa-IR"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endParaRPr>
          </a:p>
          <a:p>
            <a:pPr algn="just" rtl="1"/>
            <a:r>
              <a:rPr lang="fa-IR"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rPr>
              <a:t>" من می­خوام مثلا از مواد شوینده استفاده کنم می­گم اتاقو ترک کنید بعضیا مقاومت می­کنن میگن ما داریم استراحت می­کنیم. توضیح می­دم که من شاید تختا رو جابجا بکنم یا اتاقو ضدعفونی کنم ممکنه شما اذیت بشین یا من نتونم کارمو خوب انجام بدم و اکثرا قبول می­کنن" (ک 18)</a:t>
            </a:r>
          </a:p>
          <a:p>
            <a:pPr algn="just" rtl="1"/>
            <a:endParaRPr lang="fa-IR"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endParaRPr>
          </a:p>
          <a:p>
            <a:pPr algn="just" rtl="1"/>
            <a:r>
              <a:rPr lang="fa-IR"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rPr>
              <a:t>محقق در بخش مشاهده کرد که بیماری مصرانه از منشی جهت تماس با خانواده­اش شماره موبایل موجود در پرونده­اش را می­خواست. سرپرستار گفت من تماس گرفتم تا یک می­رسن. بیمار گفت می­خواهم ببینم که دقیقا الان کجا هستن. سرپرستار به شوخی گفت می­خواهی یک </a:t>
            </a:r>
            <a:r>
              <a:rPr lang="en-US"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rPr>
              <a:t>GPS</a:t>
            </a:r>
            <a:r>
              <a:rPr lang="fa-IR" sz="1200" dirty="0" smtClean="0">
                <a:solidFill>
                  <a:srgbClr val="000000"/>
                </a:solidFill>
                <a:latin typeface="Times New Roman" panose="02020603050405020304" pitchFamily="18" charset="0"/>
                <a:ea typeface="Calibri" panose="020F0502020204030204" pitchFamily="34" charset="0"/>
                <a:cs typeface="B Nazanin" panose="00000400000000000000" pitchFamily="2" charset="-78"/>
              </a:rPr>
              <a:t> بهت بدم که مسیر رو رویت کنی. بیمار انگار از این شوخی خوشش آمده می­خندد و می­رود.(مشاهده)</a:t>
            </a:r>
          </a:p>
          <a:p>
            <a:pPr marL="0" marR="0" lvl="0" indent="0" algn="just" defTabSz="914400" rtl="1" eaLnBrk="1" fontAlgn="auto" latinLnBrk="0" hangingPunct="1">
              <a:lnSpc>
                <a:spcPct val="100000"/>
              </a:lnSpc>
              <a:spcBef>
                <a:spcPts val="0"/>
              </a:spcBef>
              <a:spcAft>
                <a:spcPts val="0"/>
              </a:spcAft>
              <a:buClrTx/>
              <a:buSzTx/>
              <a:buFontTx/>
              <a:buNone/>
              <a:tabLst/>
              <a:defRPr/>
            </a:pPr>
            <a:r>
              <a:rPr lang="fa-IR" sz="1200" dirty="0" smtClean="0">
                <a:solidFill>
                  <a:prstClr val="black"/>
                </a:solidFill>
                <a:cs typeface="B Nazanin" panose="00000400000000000000" pitchFamily="2" charset="-78"/>
              </a:rPr>
              <a:t>روتین­های روزانه­ای درباره­ی زمان غذا، دارو، نظافت­، خواب و بیدار شدن وجود دارد. درهای بخش بسته است و بیماران اجازه­ی ترک بخش بدون همراهی پرسنل یا خانواده را ندارند. در زمان ادمیت به بیماران لباس فرم داده می­شود وسایل شخصی تحویل خانواده می­گردد. به صورت دوره­ای یا در موارد خاص وسایل بیمار مورد جستجو قرار می­گیرد. به همراه داشتن موبایل در بیمارستان ممنوع است و بیماران از تلفن بخش می­توانند استفاده کنند (مشاهده). </a:t>
            </a:r>
          </a:p>
          <a:p>
            <a:pPr marL="0" marR="0" lvl="0" indent="0" algn="just" defTabSz="914400" rtl="1" eaLnBrk="1" fontAlgn="auto" latinLnBrk="0" hangingPunct="1">
              <a:lnSpc>
                <a:spcPct val="100000"/>
              </a:lnSpc>
              <a:spcBef>
                <a:spcPts val="0"/>
              </a:spcBef>
              <a:spcAft>
                <a:spcPts val="0"/>
              </a:spcAft>
              <a:buClrTx/>
              <a:buSzTx/>
              <a:buFontTx/>
              <a:buNone/>
              <a:tabLst/>
              <a:defRPr/>
            </a:pPr>
            <a:r>
              <a:rPr lang="fa-IR" sz="1200" dirty="0" smtClean="0">
                <a:solidFill>
                  <a:prstClr val="black"/>
                </a:solidFill>
                <a:cs typeface="B Nazanin" panose="00000400000000000000" pitchFamily="2" charset="-78"/>
              </a:rPr>
              <a:t>"معمولا پرسنلی که آروم­ترن این آرامش رو به مریضا منتقل می­کنن. من دقت کردم توی شیفتی که با بعضی از همکارامون هستم هیچ مشکلی پیش نمیاد". (ک 16)</a:t>
            </a:r>
            <a:endParaRPr lang="en-US" sz="1200" dirty="0" smtClean="0">
              <a:solidFill>
                <a:prstClr val="black"/>
              </a:solidFill>
              <a:cs typeface="B Nazanin" panose="000004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lang="en-US" sz="1200" dirty="0" smtClean="0">
              <a:solidFill>
                <a:prstClr val="black"/>
              </a:solidFill>
              <a:cs typeface="B Nazanin" panose="00000400000000000000" pitchFamily="2" charset="-78"/>
            </a:endParaRPr>
          </a:p>
          <a:p>
            <a:pPr algn="just" rtl="1"/>
            <a:endParaRPr lang="en-US" sz="1200" dirty="0" smtClean="0">
              <a:solidFill>
                <a:prstClr val="white"/>
              </a:solidFill>
              <a:ea typeface="Calibri" panose="020F0502020204030204" pitchFamily="34" charset="0"/>
              <a:cs typeface="Arial" panose="020B0604020202020204" pitchFamily="34" charset="0"/>
            </a:endParaRPr>
          </a:p>
          <a:p>
            <a:pPr algn="just" rtl="1"/>
            <a:endParaRPr lang="en-US" sz="1200" dirty="0" smtClean="0">
              <a:solidFill>
                <a:prstClr val="white"/>
              </a:solidFill>
            </a:endParaRPr>
          </a:p>
          <a:p>
            <a:pPr algn="just" rtl="1"/>
            <a:endParaRPr lang="en-US" sz="1200" dirty="0" smtClean="0">
              <a:solidFill>
                <a:prstClr val="white"/>
              </a:solidFill>
              <a:ea typeface="Calibri" panose="020F0502020204030204" pitchFamily="34" charset="0"/>
              <a:cs typeface="Arial" panose="020B0604020202020204" pitchFamily="34" charset="0"/>
            </a:endParaRPr>
          </a:p>
          <a:p>
            <a:pPr algn="just" rtl="1"/>
            <a:endParaRPr lang="en-US" sz="1200" dirty="0" smtClean="0">
              <a:solidFill>
                <a:prstClr val="whit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white"/>
              </a:solidFill>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prstClr val="white"/>
              </a:solidFill>
              <a:ea typeface="Calibri" panose="020F0502020204030204" pitchFamily="34" charset="0"/>
              <a:cs typeface="Arial" panose="020B0604020202020204" pitchFamily="34" charset="0"/>
            </a:endParaRPr>
          </a:p>
          <a:p>
            <a:endParaRPr lang="fa-IR"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01306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پرستارانی که آرام ترند و این آرامش را به صورت کلامی و غیرکلامی به بیماران منتقل می کنند سبب ایجاد شیفت کاری آرام می شوند.</a:t>
            </a:r>
          </a:p>
          <a:p>
            <a:pPr marL="0" marR="0" indent="0" algn="l"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برخی از کارکنان با زبان بدن آرامبخش و گفتار با محبت از متشنج شدن بخش و بدتر شدن خلق تحریک­پذیر بیمار پیشگیری می­کنند.</a:t>
            </a:r>
          </a:p>
          <a:p>
            <a:endParaRPr lang="en-US"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537152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a-IR" sz="1200" dirty="0" smtClean="0">
                <a:cs typeface="B Nazanin" panose="00000400000000000000" pitchFamily="2" charset="-78"/>
              </a:rPr>
              <a:t>در مقابل مشارکت­کنندگان مواردی را توصیف می­کردند که در آن اطلاعات کافی در اختیار بیمار قرار نمی­گیرد که به عنوان عاملی که از توانمندی بیماران می­کاست، مطرح شد.</a:t>
            </a:r>
            <a:endParaRPr lang="en-US" sz="1200" dirty="0" smtClean="0">
              <a:cs typeface="B Nazanin" panose="00000400000000000000" pitchFamily="2" charset="-78"/>
            </a:endParaRPr>
          </a:p>
          <a:p>
            <a:endParaRPr lang="en-US" dirty="0"/>
          </a:p>
        </p:txBody>
      </p:sp>
      <p:sp>
        <p:nvSpPr>
          <p:cNvPr id="4" name="Slide Number Placeholder 3"/>
          <p:cNvSpPr>
            <a:spLocks noGrp="1"/>
          </p:cNvSpPr>
          <p:nvPr>
            <p:ph type="sldNum" sz="quarter" idx="10"/>
          </p:nvPr>
        </p:nvSpPr>
        <p:spPr/>
        <p:txBody>
          <a:bodyPr/>
          <a:lstStyle/>
          <a:p>
            <a:fld id="{F4ABF9AB-1FDB-487A-B324-DC68F00CA05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58305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0508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7120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a:prstGeom prst="rect">
            <a:avLst/>
          </a:prstGeo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609600" y="1935480"/>
            <a:ext cx="10972800" cy="438912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E625A6-4EDC-48AE-B9C9-E98BC512A9D0}" type="datetimeFigureOut">
              <a:rPr lang="en-US">
                <a:solidFill>
                  <a:prstClr val="black"/>
                </a:solidFill>
              </a:rPr>
              <a:pPr/>
              <a:t>6/7/2021</a:t>
            </a:fld>
            <a:endParaRPr lang="en-US">
              <a:solidFill>
                <a:prstClr val="black"/>
              </a:solidFill>
            </a:endParaRPr>
          </a:p>
        </p:txBody>
      </p:sp>
      <p:sp>
        <p:nvSpPr>
          <p:cNvPr id="5" name="Footer Placeholder 4"/>
          <p:cNvSpPr>
            <a:spLocks noGrp="1"/>
          </p:cNvSpPr>
          <p:nvPr>
            <p:ph type="ftr" sz="quarter" idx="11"/>
          </p:nvPr>
        </p:nvSpPr>
        <p:spPr>
          <a:xfrm>
            <a:off x="3556000" y="6356351"/>
            <a:ext cx="44704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0566400" y="6356351"/>
            <a:ext cx="1016000" cy="365125"/>
          </a:xfrm>
          <a:prstGeom prst="rect">
            <a:avLst/>
          </a:prstGeom>
        </p:spPr>
        <p:txBody>
          <a:bodyPr/>
          <a:lstStyle/>
          <a:p>
            <a:fld id="{AB887EF2-37DA-4FBC-ACDE-B05C1BC0D31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61499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024F70AB-43FD-46DD-A237-34665463A60B}" type="datetimeFigureOut">
              <a:rPr lang="en-US">
                <a:solidFill>
                  <a:prstClr val="black">
                    <a:tint val="75000"/>
                  </a:prstClr>
                </a:solidFill>
              </a:rPr>
              <a:pPr/>
              <a:t>6/7/2021</a:t>
            </a:fld>
            <a:endParaRPr lang="en-US">
              <a:solidFill>
                <a:prstClr val="black">
                  <a:tint val="75000"/>
                </a:prstClr>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D51705FC-A991-4652-93BE-FFC906E3BE6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829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F1A3D"/>
            </a:gs>
            <a:gs pos="52000">
              <a:srgbClr val="C9214D"/>
            </a:gs>
          </a:gsLst>
          <a:lin ang="16200000" scaled="1"/>
        </a:gradFill>
        <a:effectLst/>
      </p:bgPr>
    </p:bg>
    <p:spTree>
      <p:nvGrpSpPr>
        <p:cNvPr id="1" name=""/>
        <p:cNvGrpSpPr/>
        <p:nvPr/>
      </p:nvGrpSpPr>
      <p:grpSpPr>
        <a:xfrm>
          <a:off x="0" y="0"/>
          <a:ext cx="0" cy="0"/>
          <a:chOff x="0" y="0"/>
          <a:chExt cx="0" cy="0"/>
        </a:xfrm>
      </p:grpSpPr>
      <p:sp>
        <p:nvSpPr>
          <p:cNvPr id="7" name="Rectangle 6"/>
          <p:cNvSpPr/>
          <p:nvPr/>
        </p:nvSpPr>
        <p:spPr>
          <a:xfrm>
            <a:off x="-139909" y="0"/>
            <a:ext cx="12331908" cy="6858000"/>
          </a:xfrm>
          <a:prstGeom prst="rect">
            <a:avLst/>
          </a:prstGeom>
          <a:gradFill flip="none" rotWithShape="1">
            <a:gsLst>
              <a:gs pos="22000">
                <a:srgbClr val="E4EEFC"/>
              </a:gs>
              <a:gs pos="100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615493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63040" y="3747967"/>
            <a:ext cx="9250680" cy="1706880"/>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1752600" y="4221482"/>
            <a:ext cx="8671560" cy="100583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fa-IR" sz="3600" dirty="0">
                <a:solidFill>
                  <a:schemeClr val="bg1"/>
                </a:solidFill>
                <a:cs typeface="B Titr" panose="00000700000000000000" pitchFamily="2" charset="-78"/>
              </a:rPr>
              <a:t>کارگاه </a:t>
            </a:r>
            <a:r>
              <a:rPr lang="fa-IR" sz="3600" dirty="0" smtClean="0">
                <a:solidFill>
                  <a:schemeClr val="bg1"/>
                </a:solidFill>
                <a:cs typeface="B Titr" panose="00000700000000000000" pitchFamily="2" charset="-78"/>
              </a:rPr>
              <a:t>محیط ایمن در بخشهای روانپزشکی</a:t>
            </a:r>
            <a:endParaRPr lang="en-US" sz="3600" b="1" dirty="0">
              <a:solidFill>
                <a:schemeClr val="bg1"/>
              </a:solidFill>
              <a:cs typeface="B Titr" panose="00000700000000000000" pitchFamily="2" charset="-78"/>
            </a:endParaRPr>
          </a:p>
        </p:txBody>
      </p:sp>
      <p:sp>
        <p:nvSpPr>
          <p:cNvPr id="17" name="Rectangle 16"/>
          <p:cNvSpPr/>
          <p:nvPr/>
        </p:nvSpPr>
        <p:spPr>
          <a:xfrm>
            <a:off x="1417320" y="6751320"/>
            <a:ext cx="9250680" cy="13716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050" y="638735"/>
            <a:ext cx="1717221" cy="2575832"/>
          </a:xfrm>
          <a:prstGeom prst="rect">
            <a:avLst/>
          </a:prstGeom>
        </p:spPr>
      </p:pic>
    </p:spTree>
    <p:custDataLst>
      <p:tags r:id="rId1"/>
    </p:custDataLst>
    <p:extLst>
      <p:ext uri="{BB962C8B-B14F-4D97-AF65-F5344CB8AC3E}">
        <p14:creationId xmlns:p14="http://schemas.microsoft.com/office/powerpoint/2010/main" val="138284324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4E021D4B-5E0E-431A-9F3C-A09960367153}" type="slidenum">
              <a:rPr lang="fa-IR" altLang="fa-IR" sz="1200">
                <a:solidFill>
                  <a:prstClr val="black"/>
                </a:solidFill>
                <a:latin typeface="Arial Black" panose="020B0A04020102020204" pitchFamily="34" charset="0"/>
              </a:rPr>
              <a:pPr rtl="0">
                <a:spcBef>
                  <a:spcPct val="0"/>
                </a:spcBef>
                <a:buClrTx/>
                <a:buSzTx/>
                <a:buFontTx/>
                <a:buNone/>
              </a:pPr>
              <a:t>10</a:t>
            </a:fld>
            <a:endParaRPr lang="en-US" altLang="fa-IR" sz="1200">
              <a:solidFill>
                <a:prstClr val="black"/>
              </a:solidFill>
              <a:latin typeface="Arial Black" panose="020B0A04020102020204" pitchFamily="34" charset="0"/>
            </a:endParaRPr>
          </a:p>
        </p:txBody>
      </p:sp>
      <p:pic>
        <p:nvPicPr>
          <p:cNvPr id="29699" name="Picture 2"/>
          <p:cNvPicPr>
            <a:picLocks noChangeAspect="1"/>
          </p:cNvPicPr>
          <p:nvPr/>
        </p:nvPicPr>
        <p:blipFill>
          <a:blip>
            <a:extLst>
              <a:ext uri="{28A0092B-C50C-407E-A947-70E740481C1C}">
                <a14:useLocalDpi xmlns:a14="http://schemas.microsoft.com/office/drawing/2010/main" val="0"/>
              </a:ext>
            </a:extLst>
          </a:blip>
          <a:srcRect/>
          <a:stretch>
            <a:fillRect/>
          </a:stretch>
        </p:blipFill>
        <p:spPr bwMode="auto">
          <a:xfrm>
            <a:off x="2925764" y="1558926"/>
            <a:ext cx="5913437"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1738" y="4611688"/>
            <a:ext cx="1752601"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543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96973E1E-5552-4960-B16A-DBE0F57514B2}" type="slidenum">
              <a:rPr lang="fa-IR" altLang="fa-IR" sz="1200">
                <a:solidFill>
                  <a:prstClr val="black"/>
                </a:solidFill>
                <a:latin typeface="Arial Black" panose="020B0A04020102020204" pitchFamily="34" charset="0"/>
              </a:rPr>
              <a:pPr rtl="0">
                <a:spcBef>
                  <a:spcPct val="0"/>
                </a:spcBef>
                <a:buClrTx/>
                <a:buSzTx/>
                <a:buFontTx/>
                <a:buNone/>
              </a:pPr>
              <a:t>11</a:t>
            </a:fld>
            <a:endParaRPr lang="en-US" altLang="fa-IR" sz="1200">
              <a:solidFill>
                <a:prstClr val="black"/>
              </a:solidFill>
              <a:latin typeface="Arial Black" panose="020B0A04020102020204" pitchFamily="34" charset="0"/>
            </a:endParaRPr>
          </a:p>
        </p:txBody>
      </p:sp>
      <p:pic>
        <p:nvPicPr>
          <p:cNvPr id="307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2889" y="1125538"/>
            <a:ext cx="20589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5314" y="1214438"/>
            <a:ext cx="3468687"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82889" y="4005264"/>
            <a:ext cx="1868487"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32464" y="4005263"/>
            <a:ext cx="3354387"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162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E98E0C78-416D-454F-BCFC-CC1A68B82244}" type="slidenum">
              <a:rPr lang="fa-IR" altLang="fa-IR" sz="1200">
                <a:solidFill>
                  <a:prstClr val="black"/>
                </a:solidFill>
                <a:latin typeface="Arial Black" panose="020B0A04020102020204" pitchFamily="34" charset="0"/>
              </a:rPr>
              <a:pPr rtl="0">
                <a:spcBef>
                  <a:spcPct val="0"/>
                </a:spcBef>
                <a:buClrTx/>
                <a:buSzTx/>
                <a:buFontTx/>
                <a:buNone/>
              </a:pPr>
              <a:t>12</a:t>
            </a:fld>
            <a:endParaRPr lang="en-US" altLang="fa-IR" sz="1200">
              <a:solidFill>
                <a:prstClr val="black"/>
              </a:solidFill>
              <a:latin typeface="Arial Black" panose="020B0A04020102020204" pitchFamily="34" charset="0"/>
            </a:endParaRPr>
          </a:p>
        </p:txBody>
      </p:sp>
      <p:pic>
        <p:nvPicPr>
          <p:cNvPr id="317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1052514"/>
            <a:ext cx="6145212"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4959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675C2F4C-14B6-4A7F-9E14-E3B8DDA10B6D}" type="slidenum">
              <a:rPr lang="fa-IR" altLang="fa-IR" sz="1200">
                <a:solidFill>
                  <a:prstClr val="black"/>
                </a:solidFill>
                <a:latin typeface="Arial Black" panose="020B0A04020102020204" pitchFamily="34" charset="0"/>
              </a:rPr>
              <a:pPr rtl="0">
                <a:spcBef>
                  <a:spcPct val="0"/>
                </a:spcBef>
                <a:buClrTx/>
                <a:buSzTx/>
                <a:buFontTx/>
                <a:buNone/>
              </a:pPr>
              <a:t>13</a:t>
            </a:fld>
            <a:endParaRPr lang="en-US" altLang="fa-IR" sz="1200">
              <a:solidFill>
                <a:prstClr val="black"/>
              </a:solidFill>
              <a:latin typeface="Arial Black" panose="020B0A04020102020204" pitchFamily="34" charset="0"/>
            </a:endParaRPr>
          </a:p>
        </p:txBody>
      </p:sp>
      <p:pic>
        <p:nvPicPr>
          <p:cNvPr id="3277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242888"/>
            <a:ext cx="5106988" cy="784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533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rtl="0">
              <a:spcBef>
                <a:spcPct val="0"/>
              </a:spcBef>
              <a:buClrTx/>
              <a:buSzTx/>
              <a:buFontTx/>
              <a:buNone/>
            </a:pPr>
            <a:fld id="{339DD576-5A68-4508-9447-41AE78DC8332}" type="slidenum">
              <a:rPr lang="fa-IR" altLang="fa-IR" sz="1200">
                <a:solidFill>
                  <a:prstClr val="black"/>
                </a:solidFill>
                <a:latin typeface="Arial Black" panose="020B0A04020102020204" pitchFamily="34" charset="0"/>
              </a:rPr>
              <a:pPr rtl="0">
                <a:spcBef>
                  <a:spcPct val="0"/>
                </a:spcBef>
                <a:buClrTx/>
                <a:buSzTx/>
                <a:buFontTx/>
                <a:buNone/>
              </a:pPr>
              <a:t>14</a:t>
            </a:fld>
            <a:endParaRPr lang="en-US" altLang="fa-IR" sz="1200">
              <a:solidFill>
                <a:prstClr val="black"/>
              </a:solidFill>
              <a:latin typeface="Arial Black" panose="020B0A04020102020204" pitchFamily="34" charset="0"/>
            </a:endParaRPr>
          </a:p>
        </p:txBody>
      </p:sp>
      <p:pic>
        <p:nvPicPr>
          <p:cNvPr id="3379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67050" y="965200"/>
            <a:ext cx="60579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5729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569776"/>
            <a:ext cx="8229600" cy="4389120"/>
          </a:xfrm>
        </p:spPr>
        <p:txBody>
          <a:bodyPr/>
          <a:lstStyle/>
          <a:p>
            <a:pPr marL="0" indent="0" algn="just" rtl="1">
              <a:lnSpc>
                <a:spcPct val="150000"/>
              </a:lnSpc>
              <a:buNone/>
            </a:pPr>
            <a:r>
              <a:rPr lang="fa-IR" b="1" dirty="0">
                <a:solidFill>
                  <a:srgbClr val="C00000"/>
                </a:solidFill>
                <a:effectLst>
                  <a:outerShdw blurRad="38100" dist="38100" dir="2700000" algn="tl">
                    <a:srgbClr val="000000">
                      <a:alpha val="43137"/>
                    </a:srgbClr>
                  </a:outerShdw>
                </a:effectLst>
                <a:cs typeface="B Nazanin" panose="00000400000000000000" pitchFamily="2" charset="-78"/>
              </a:rPr>
              <a:t> این مفهوم به دو صورت در متون روانپزشکی استفاده می شود:</a:t>
            </a:r>
          </a:p>
          <a:p>
            <a:pPr algn="just" rtl="1">
              <a:lnSpc>
                <a:spcPct val="150000"/>
              </a:lnSpc>
            </a:pPr>
            <a:r>
              <a:rPr lang="fa-IR" dirty="0" smtClean="0">
                <a:cs typeface="B Nazanin" panose="00000400000000000000" pitchFamily="2" charset="-78"/>
              </a:rPr>
              <a:t>ارتباط </a:t>
            </a:r>
            <a:r>
              <a:rPr lang="fa-IR" dirty="0">
                <a:cs typeface="B Nazanin" panose="00000400000000000000" pitchFamily="2" charset="-78"/>
              </a:rPr>
              <a:t>بالینی با بیماران در مراقبت مستقیم از بیمار </a:t>
            </a:r>
            <a:endParaRPr lang="fa-IR" dirty="0" smtClean="0">
              <a:cs typeface="B Nazanin" panose="00000400000000000000" pitchFamily="2" charset="-78"/>
            </a:endParaRPr>
          </a:p>
          <a:p>
            <a:pPr algn="just" rtl="1">
              <a:lnSpc>
                <a:spcPct val="150000"/>
              </a:lnSpc>
            </a:pPr>
            <a:r>
              <a:rPr lang="fa-IR" dirty="0" smtClean="0">
                <a:cs typeface="B Nazanin" panose="00000400000000000000" pitchFamily="2" charset="-78"/>
              </a:rPr>
              <a:t>در </a:t>
            </a:r>
            <a:r>
              <a:rPr lang="fa-IR" dirty="0">
                <a:cs typeface="B Nazanin" panose="00000400000000000000" pitchFamily="2" charset="-78"/>
              </a:rPr>
              <a:t>مقوله </a:t>
            </a:r>
            <a:r>
              <a:rPr lang="fa-IR" dirty="0" smtClean="0">
                <a:cs typeface="B Nazanin" panose="00000400000000000000" pitchFamily="2" charset="-78"/>
              </a:rPr>
              <a:t>مدیریت، </a:t>
            </a:r>
            <a:r>
              <a:rPr lang="fa-IR" dirty="0">
                <a:cs typeface="B Nazanin" panose="00000400000000000000" pitchFamily="2" charset="-78"/>
              </a:rPr>
              <a:t>درگیربودن کارمند در محیط شغلی </a:t>
            </a:r>
            <a:r>
              <a:rPr lang="fa-IR" dirty="0" smtClean="0">
                <a:cs typeface="B Nazanin" panose="00000400000000000000" pitchFamily="2" charset="-78"/>
              </a:rPr>
              <a:t>خود</a:t>
            </a:r>
          </a:p>
          <a:p>
            <a:pPr marL="0" indent="0" algn="just" rtl="1">
              <a:lnSpc>
                <a:spcPct val="150000"/>
              </a:lnSpc>
              <a:buNone/>
            </a:pPr>
            <a:r>
              <a:rPr lang="fa-IR" dirty="0" smtClean="0">
                <a:solidFill>
                  <a:schemeClr val="accent5"/>
                </a:solidFill>
                <a:cs typeface="B Nazanin" panose="00000400000000000000" pitchFamily="2" charset="-78"/>
              </a:rPr>
              <a:t> </a:t>
            </a:r>
            <a:r>
              <a:rPr lang="fa-IR" dirty="0">
                <a:solidFill>
                  <a:schemeClr val="accent5"/>
                </a:solidFill>
                <a:cs typeface="B Nazanin" panose="00000400000000000000" pitchFamily="2" charset="-78"/>
              </a:rPr>
              <a:t>دو تعریف مرتبط با هم هستند به طوری که درگیری بالینی فعال با بیماران جز ضروری تعهد به نقش خود در محیط کاری </a:t>
            </a:r>
            <a:r>
              <a:rPr lang="fa-IR" dirty="0" smtClean="0">
                <a:solidFill>
                  <a:schemeClr val="accent5"/>
                </a:solidFill>
                <a:cs typeface="B Nazanin" panose="00000400000000000000" pitchFamily="2" charset="-78"/>
              </a:rPr>
              <a:t>است</a:t>
            </a:r>
            <a:r>
              <a:rPr lang="fa-IR" sz="2000" dirty="0">
                <a:solidFill>
                  <a:schemeClr val="accent5"/>
                </a:solidFill>
                <a:cs typeface="B Nazanin" panose="00000400000000000000" pitchFamily="2" charset="-78"/>
              </a:rPr>
              <a:t>(</a:t>
            </a:r>
            <a:r>
              <a:rPr lang="en-US" sz="2000" dirty="0" err="1">
                <a:solidFill>
                  <a:schemeClr val="accent5"/>
                </a:solidFill>
              </a:rPr>
              <a:t>Polacek</a:t>
            </a:r>
            <a:r>
              <a:rPr lang="fa-IR" sz="2000" dirty="0">
                <a:solidFill>
                  <a:schemeClr val="accent5"/>
                </a:solidFill>
              </a:rPr>
              <a:t>، </a:t>
            </a:r>
            <a:r>
              <a:rPr lang="fa-IR" sz="2000" dirty="0">
                <a:solidFill>
                  <a:schemeClr val="accent5"/>
                </a:solidFill>
                <a:cs typeface="B Nazanin" panose="00000400000000000000" pitchFamily="2" charset="-78"/>
              </a:rPr>
              <a:t>2015). </a:t>
            </a:r>
            <a:endParaRPr lang="fa-IR" sz="2000" dirty="0">
              <a:solidFill>
                <a:schemeClr val="accent5"/>
              </a:solidFill>
            </a:endParaRPr>
          </a:p>
        </p:txBody>
      </p:sp>
      <p:sp>
        <p:nvSpPr>
          <p:cNvPr id="6" name="Rectangle 5"/>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درگیر بودن کارکنان</a:t>
            </a:r>
          </a:p>
        </p:txBody>
      </p:sp>
      <p:pic>
        <p:nvPicPr>
          <p:cNvPr id="7"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3402318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632186"/>
            <a:ext cx="8229600" cy="4389120"/>
          </a:xfrm>
        </p:spPr>
        <p:txBody>
          <a:bodyPr/>
          <a:lstStyle/>
          <a:p>
            <a:pPr indent="189071" algn="just" rtl="1">
              <a:lnSpc>
                <a:spcPct val="150000"/>
              </a:lnSpc>
              <a:spcAft>
                <a:spcPts val="750"/>
              </a:spcAft>
            </a:pPr>
            <a:r>
              <a:rPr lang="ar-SA" sz="2400" dirty="0">
                <a:cs typeface="B Nazanin" panose="00000400000000000000" pitchFamily="2" charset="-78"/>
              </a:rPr>
              <a:t>در این مطالعه منظور از درگیر بودن این است که کارکنان در بخش گوش به زنگ هستند با بیماران ارتباط برقرار می­کنند و نسبت به وظایف خود در بخش پاسخگو </a:t>
            </a:r>
            <a:r>
              <a:rPr lang="fa-IR" sz="2400" dirty="0">
                <a:cs typeface="B Nazanin" panose="00000400000000000000" pitchFamily="2" charset="-78"/>
              </a:rPr>
              <a:t>می باشند.</a:t>
            </a:r>
          </a:p>
          <a:p>
            <a:pPr marL="0" indent="0" algn="just">
              <a:lnSpc>
                <a:spcPct val="150000"/>
              </a:lnSpc>
              <a:buNone/>
            </a:pPr>
            <a:r>
              <a:rPr lang="ar-SA" sz="2400" dirty="0">
                <a:cs typeface="B Nazanin" panose="00000400000000000000" pitchFamily="2" charset="-78"/>
              </a:rPr>
              <a:t>  </a:t>
            </a:r>
            <a:endParaRPr lang="en-US" sz="2400" dirty="0">
              <a:cs typeface="B Nazanin" panose="00000400000000000000" pitchFamily="2" charset="-78"/>
            </a:endParaRPr>
          </a:p>
          <a:p>
            <a:pPr indent="0" algn="just">
              <a:lnSpc>
                <a:spcPct val="150000"/>
              </a:lnSpc>
              <a:spcAft>
                <a:spcPts val="750"/>
              </a:spcAft>
              <a:buNone/>
            </a:pPr>
            <a:endParaRPr lang="fa-IR" sz="2400" dirty="0"/>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درگیر بودن </a:t>
            </a:r>
            <a:r>
              <a:rPr lang="fa-IR" sz="3200" dirty="0">
                <a:solidFill>
                  <a:prstClr val="white"/>
                </a:solidFill>
                <a:effectLst>
                  <a:outerShdw blurRad="38100" dist="38100" dir="2700000" algn="tl">
                    <a:srgbClr val="000000">
                      <a:alpha val="43137"/>
                    </a:srgbClr>
                  </a:outerShdw>
                </a:effectLst>
                <a:cs typeface="B Titr" panose="00000700000000000000" pitchFamily="2" charset="-78"/>
              </a:rPr>
              <a:t>کارکنان(</a:t>
            </a:r>
            <a:r>
              <a:rPr lang="en-US" sz="3200" dirty="0">
                <a:solidFill>
                  <a:prstClr val="white"/>
                </a:solidFill>
                <a:effectLst>
                  <a:outerShdw blurRad="38100" dist="38100" dir="2700000" algn="tl">
                    <a:srgbClr val="000000">
                      <a:alpha val="43137"/>
                    </a:srgbClr>
                  </a:outerShdw>
                </a:effectLst>
                <a:cs typeface="B Titr" panose="00000700000000000000" pitchFamily="2" charset="-78"/>
              </a:rPr>
              <a:t>Engagement</a:t>
            </a:r>
            <a:r>
              <a:rPr lang="fa-IR" sz="3200" dirty="0">
                <a:solidFill>
                  <a:prstClr val="white"/>
                </a:solidFill>
                <a:effectLst>
                  <a:outerShdw blurRad="38100" dist="38100" dir="2700000" algn="tl">
                    <a:srgbClr val="000000">
                      <a:alpha val="43137"/>
                    </a:srgbClr>
                  </a:outerShdw>
                </a:effectLst>
                <a:cs typeface="B Titr" panose="00000700000000000000" pitchFamily="2" charset="-78"/>
              </a:rPr>
              <a:t>)</a:t>
            </a:r>
            <a:endParaRPr lang="fa-IR"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174226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owchart: Alternate Process 2"/>
          <p:cNvSpPr/>
          <p:nvPr/>
        </p:nvSpPr>
        <p:spPr>
          <a:xfrm>
            <a:off x="3838509" y="1519927"/>
            <a:ext cx="1260520" cy="418330"/>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endParaRPr>
          </a:p>
          <a:p>
            <a:pPr algn="ctr"/>
            <a:r>
              <a:rPr lang="fa-IR"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انتقال احساس ارزشمندی</a:t>
            </a:r>
            <a:endParaRPr lang="en-US" sz="1400" b="1" dirty="0">
              <a:solidFill>
                <a:prstClr val="white"/>
              </a:solidFill>
              <a:ea typeface="Calibri" panose="020F0502020204030204" pitchFamily="34" charset="0"/>
              <a:cs typeface="B Nazanin" panose="00000400000000000000" pitchFamily="2" charset="-78"/>
            </a:endParaRPr>
          </a:p>
          <a:p>
            <a:pPr algn="ctr"/>
            <a:endParaRPr lang="en-US" sz="1400" b="1" dirty="0">
              <a:solidFill>
                <a:prstClr val="white"/>
              </a:solidFill>
              <a:cs typeface="B Nazanin" panose="00000400000000000000" pitchFamily="2" charset="-78"/>
            </a:endParaRPr>
          </a:p>
        </p:txBody>
      </p:sp>
      <p:sp>
        <p:nvSpPr>
          <p:cNvPr id="4" name="Flowchart: Alternate Process 3"/>
          <p:cNvSpPr/>
          <p:nvPr/>
        </p:nvSpPr>
        <p:spPr>
          <a:xfrm>
            <a:off x="3850427" y="2027513"/>
            <a:ext cx="1236684" cy="379827"/>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endParaRPr>
          </a:p>
          <a:p>
            <a:pPr algn="ctr"/>
            <a:r>
              <a:rPr lang="fa-IR"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ایجاد جو دوستانه</a:t>
            </a:r>
            <a:endParaRPr lang="en-US" sz="1400" b="1" dirty="0">
              <a:solidFill>
                <a:prstClr val="white"/>
              </a:solidFill>
              <a:ea typeface="Calibri" panose="020F0502020204030204" pitchFamily="34" charset="0"/>
              <a:cs typeface="B Nazanin" panose="00000400000000000000" pitchFamily="2" charset="-78"/>
            </a:endParaRPr>
          </a:p>
          <a:p>
            <a:pPr algn="ctr"/>
            <a:endParaRPr lang="en-US" sz="1400" b="1" dirty="0">
              <a:solidFill>
                <a:prstClr val="white"/>
              </a:solidFill>
              <a:cs typeface="B Nazanin" panose="00000400000000000000" pitchFamily="2" charset="-78"/>
            </a:endParaRPr>
          </a:p>
        </p:txBody>
      </p:sp>
      <p:sp>
        <p:nvSpPr>
          <p:cNvPr id="6" name="Flowchart: Alternate Process 5"/>
          <p:cNvSpPr/>
          <p:nvPr/>
        </p:nvSpPr>
        <p:spPr>
          <a:xfrm>
            <a:off x="6884676" y="2297983"/>
            <a:ext cx="1131884" cy="478052"/>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pPr>
            <a:r>
              <a:rPr lang="ar-SA" sz="15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مشارکت دادن</a:t>
            </a:r>
            <a:endParaRPr lang="en-US" sz="1500" dirty="0">
              <a:solidFill>
                <a:prstClr val="black"/>
              </a:solidFill>
              <a:ea typeface="Calibri" panose="020F0502020204030204" pitchFamily="34" charset="0"/>
              <a:cs typeface="Arial" panose="020B0604020202020204" pitchFamily="34" charset="0"/>
            </a:endParaRPr>
          </a:p>
        </p:txBody>
      </p:sp>
      <p:sp>
        <p:nvSpPr>
          <p:cNvPr id="7" name="Flowchart: Alternate Process 6"/>
          <p:cNvSpPr/>
          <p:nvPr/>
        </p:nvSpPr>
        <p:spPr>
          <a:xfrm>
            <a:off x="7012349" y="1837837"/>
            <a:ext cx="858132" cy="379827"/>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9071" algn="ctr" rtl="1">
              <a:lnSpc>
                <a:spcPct val="115000"/>
              </a:lnSpc>
            </a:pPr>
            <a:r>
              <a:rPr lang="ar-SA" sz="15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مذاکره</a:t>
            </a:r>
            <a:endParaRPr lang="en-US" sz="1500" dirty="0">
              <a:solidFill>
                <a:prstClr val="black"/>
              </a:solidFill>
              <a:ea typeface="Calibri" panose="020F0502020204030204" pitchFamily="34" charset="0"/>
              <a:cs typeface="Arial" panose="020B0604020202020204" pitchFamily="34" charset="0"/>
            </a:endParaRPr>
          </a:p>
        </p:txBody>
      </p:sp>
      <p:sp>
        <p:nvSpPr>
          <p:cNvPr id="8" name="Flowchart: Alternate Process 7"/>
          <p:cNvSpPr/>
          <p:nvPr/>
        </p:nvSpPr>
        <p:spPr>
          <a:xfrm>
            <a:off x="6944703" y="1343996"/>
            <a:ext cx="898577" cy="423789"/>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9071" algn="just" rtl="1">
              <a:lnSpc>
                <a:spcPct val="115000"/>
              </a:lnSpc>
            </a:pPr>
            <a:r>
              <a:rPr lang="ar-SA" sz="15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آموزش</a:t>
            </a:r>
            <a:endParaRPr lang="en-US" sz="1500" dirty="0">
              <a:solidFill>
                <a:prstClr val="black"/>
              </a:solidFill>
              <a:ea typeface="Calibri" panose="020F0502020204030204" pitchFamily="34" charset="0"/>
              <a:cs typeface="Arial" panose="020B0604020202020204" pitchFamily="34" charset="0"/>
            </a:endParaRPr>
          </a:p>
        </p:txBody>
      </p:sp>
      <p:sp>
        <p:nvSpPr>
          <p:cNvPr id="9" name="Flowchart: Alternate Process 8"/>
          <p:cNvSpPr/>
          <p:nvPr/>
        </p:nvSpPr>
        <p:spPr>
          <a:xfrm>
            <a:off x="4224486" y="1053091"/>
            <a:ext cx="1021359" cy="423789"/>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prstClr val="black"/>
                </a:solidFill>
                <a:cs typeface="B Nazanin" panose="00000400000000000000" pitchFamily="2" charset="-78"/>
              </a:rPr>
              <a:t>انتقال آرامش</a:t>
            </a:r>
          </a:p>
        </p:txBody>
      </p:sp>
      <p:sp>
        <p:nvSpPr>
          <p:cNvPr id="11" name="Flowchart: Alternate Process 10"/>
          <p:cNvSpPr/>
          <p:nvPr/>
        </p:nvSpPr>
        <p:spPr>
          <a:xfrm>
            <a:off x="4138969" y="2484190"/>
            <a:ext cx="1192395" cy="467462"/>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تدوین و اجرای قوانین </a:t>
            </a:r>
            <a:endParaRPr lang="en-US" sz="1400" b="1" dirty="0">
              <a:solidFill>
                <a:prstClr val="black"/>
              </a:solidFill>
              <a:cs typeface="B Nazanin" panose="00000400000000000000" pitchFamily="2" charset="-78"/>
            </a:endParaRPr>
          </a:p>
        </p:txBody>
      </p:sp>
      <p:sp>
        <p:nvSpPr>
          <p:cNvPr id="12" name="Flowchart: Alternate Process 11"/>
          <p:cNvSpPr/>
          <p:nvPr/>
        </p:nvSpPr>
        <p:spPr>
          <a:xfrm>
            <a:off x="8070380" y="5399858"/>
            <a:ext cx="1005839" cy="498038"/>
          </a:xfrm>
          <a:prstGeom prst="flowChartAlternateProcess">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pPr>
            <a:r>
              <a:rPr lang="ar-SA"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به موقع عمل کردن</a:t>
            </a:r>
            <a:endParaRPr lang="en-US" sz="1400" dirty="0">
              <a:solidFill>
                <a:prstClr val="black"/>
              </a:solidFill>
              <a:ea typeface="Calibri" panose="020F0502020204030204" pitchFamily="34" charset="0"/>
              <a:cs typeface="Arial" panose="020B0604020202020204" pitchFamily="34" charset="0"/>
            </a:endParaRPr>
          </a:p>
        </p:txBody>
      </p:sp>
      <p:sp>
        <p:nvSpPr>
          <p:cNvPr id="13" name="Flowchart: Alternate Process 12"/>
          <p:cNvSpPr/>
          <p:nvPr/>
        </p:nvSpPr>
        <p:spPr>
          <a:xfrm>
            <a:off x="6875126" y="5478322"/>
            <a:ext cx="1127542" cy="597145"/>
          </a:xfrm>
          <a:prstGeom prst="flowChartAlternateProcess">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اقدام بر اساس دستورالعمل­ها </a:t>
            </a:r>
            <a:endParaRPr lang="en-US" sz="1400" dirty="0">
              <a:solidFill>
                <a:prstClr val="black"/>
              </a:solidFill>
              <a:ea typeface="Calibri" panose="020F0502020204030204" pitchFamily="34" charset="0"/>
              <a:cs typeface="Arial" panose="020B0604020202020204" pitchFamily="34" charset="0"/>
            </a:endParaRPr>
          </a:p>
        </p:txBody>
      </p:sp>
      <p:sp>
        <p:nvSpPr>
          <p:cNvPr id="14" name="Flowchart: Alternate Process 13"/>
          <p:cNvSpPr/>
          <p:nvPr/>
        </p:nvSpPr>
        <p:spPr>
          <a:xfrm>
            <a:off x="8222419" y="3677447"/>
            <a:ext cx="858132" cy="477854"/>
          </a:xfrm>
          <a:prstGeom prst="flowChartAlternateProcess">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pPr>
            <a:r>
              <a:rPr lang="ar-SA"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تداوم مراقبت</a:t>
            </a:r>
            <a:endParaRPr lang="en-US"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p:txBody>
      </p:sp>
      <p:sp>
        <p:nvSpPr>
          <p:cNvPr id="15" name="Flowchart: Alternate Process 14"/>
          <p:cNvSpPr/>
          <p:nvPr/>
        </p:nvSpPr>
        <p:spPr>
          <a:xfrm>
            <a:off x="7184857" y="3539774"/>
            <a:ext cx="976121" cy="454625"/>
          </a:xfrm>
          <a:prstGeom prst="flowChartAlternateProcess">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pPr>
            <a:r>
              <a:rPr lang="ar-SA"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وکالت بیمار</a:t>
            </a:r>
            <a:endParaRPr lang="en-US" sz="1400" dirty="0">
              <a:solidFill>
                <a:prstClr val="black"/>
              </a:solidFill>
              <a:ea typeface="Calibri" panose="020F0502020204030204" pitchFamily="34" charset="0"/>
              <a:cs typeface="Arial" panose="020B0604020202020204" pitchFamily="34" charset="0"/>
            </a:endParaRPr>
          </a:p>
        </p:txBody>
      </p:sp>
      <p:sp>
        <p:nvSpPr>
          <p:cNvPr id="16" name="Flowchart: Alternate Process 15"/>
          <p:cNvSpPr/>
          <p:nvPr/>
        </p:nvSpPr>
        <p:spPr>
          <a:xfrm>
            <a:off x="5735664" y="5065682"/>
            <a:ext cx="1147580" cy="449708"/>
          </a:xfrm>
          <a:prstGeom prst="flowChartAlternateProcess">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محافظت از خود و همکاران</a:t>
            </a:r>
            <a:endParaRPr lang="en-US" sz="1400" dirty="0">
              <a:solidFill>
                <a:prstClr val="black"/>
              </a:solidFill>
              <a:ea typeface="Calibri" panose="020F0502020204030204" pitchFamily="34" charset="0"/>
              <a:cs typeface="Arial" panose="020B0604020202020204" pitchFamily="34" charset="0"/>
            </a:endParaRPr>
          </a:p>
        </p:txBody>
      </p:sp>
      <p:sp>
        <p:nvSpPr>
          <p:cNvPr id="17" name="Flowchart: Alternate Process 16"/>
          <p:cNvSpPr/>
          <p:nvPr/>
        </p:nvSpPr>
        <p:spPr>
          <a:xfrm>
            <a:off x="3905553" y="5439090"/>
            <a:ext cx="1042992" cy="419575"/>
          </a:xfrm>
          <a:prstGeom prst="flowChartAlternateProcess">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یاری­گرفتن از دیگران</a:t>
            </a:r>
            <a:endParaRPr lang="en-US" sz="1400" dirty="0">
              <a:solidFill>
                <a:prstClr val="white"/>
              </a:solidFill>
              <a:ea typeface="Calibri" panose="020F0502020204030204" pitchFamily="34" charset="0"/>
              <a:cs typeface="Arial" panose="020B0604020202020204" pitchFamily="34" charset="0"/>
            </a:endParaRPr>
          </a:p>
        </p:txBody>
      </p:sp>
      <p:sp>
        <p:nvSpPr>
          <p:cNvPr id="18" name="Flowchart: Alternate Process 17"/>
          <p:cNvSpPr/>
          <p:nvPr/>
        </p:nvSpPr>
        <p:spPr>
          <a:xfrm>
            <a:off x="2987655" y="5030334"/>
            <a:ext cx="858132" cy="542010"/>
          </a:xfrm>
          <a:prstGeom prst="flowChartAlternateProcess">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pPr>
            <a:r>
              <a:rPr lang="fa-IR" sz="1125"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تجزیه و تحلیل ذهنی</a:t>
            </a:r>
            <a:endParaRPr lang="en-US" sz="1125" dirty="0">
              <a:solidFill>
                <a:prstClr val="white"/>
              </a:solidFill>
              <a:ea typeface="Calibri" panose="020F0502020204030204" pitchFamily="34" charset="0"/>
              <a:cs typeface="Arial" panose="020B0604020202020204" pitchFamily="34" charset="0"/>
            </a:endParaRPr>
          </a:p>
        </p:txBody>
      </p:sp>
      <p:sp>
        <p:nvSpPr>
          <p:cNvPr id="19" name="Flowchart: Alternate Process 18"/>
          <p:cNvSpPr/>
          <p:nvPr/>
        </p:nvSpPr>
        <p:spPr>
          <a:xfrm>
            <a:off x="3029879" y="3945824"/>
            <a:ext cx="656498" cy="972407"/>
          </a:xfrm>
          <a:prstGeom prst="flowChartAlternateProcess">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15000"/>
              </a:lnSpc>
            </a:pPr>
            <a:r>
              <a:rPr lang="fa-IR"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پایش مداوم</a:t>
            </a:r>
            <a:endParaRPr lang="en-US" sz="1400" dirty="0">
              <a:solidFill>
                <a:prstClr val="white"/>
              </a:solidFill>
              <a:ea typeface="Calibri" panose="020F0502020204030204" pitchFamily="34" charset="0"/>
              <a:cs typeface="Arial" panose="020B0604020202020204" pitchFamily="34" charset="0"/>
            </a:endParaRPr>
          </a:p>
        </p:txBody>
      </p:sp>
      <p:sp>
        <p:nvSpPr>
          <p:cNvPr id="20" name="Flowchart: Alternate Process 19"/>
          <p:cNvSpPr/>
          <p:nvPr/>
        </p:nvSpPr>
        <p:spPr>
          <a:xfrm>
            <a:off x="2946773" y="3024222"/>
            <a:ext cx="1293057" cy="863195"/>
          </a:xfrm>
          <a:prstGeom prst="flowChartAlternateProcess">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ملکه ذهن شدن بخش در قالب بستر حوادث</a:t>
            </a:r>
            <a:endParaRPr lang="en-US" sz="1400" dirty="0">
              <a:solidFill>
                <a:prstClr val="white"/>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119514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گوش به زنگ بودن</a:t>
            </a:r>
          </a:p>
        </p:txBody>
      </p:sp>
      <p:pic>
        <p:nvPicPr>
          <p:cNvPr id="3"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
        <p:nvSpPr>
          <p:cNvPr id="5" name="Content Placeholder 4"/>
          <p:cNvSpPr>
            <a:spLocks noGrp="1"/>
          </p:cNvSpPr>
          <p:nvPr>
            <p:ph idx="1"/>
          </p:nvPr>
        </p:nvSpPr>
        <p:spPr>
          <a:xfrm>
            <a:off x="2156730" y="1290207"/>
            <a:ext cx="8229600" cy="5232513"/>
          </a:xfrm>
        </p:spPr>
        <p:txBody>
          <a:bodyPr/>
          <a:lstStyle/>
          <a:p>
            <a:pPr algn="r" rtl="1"/>
            <a:r>
              <a:rPr lang="fa-IR" sz="2400" b="1" dirty="0">
                <a:cs typeface="B Nazanin" panose="00000400000000000000" pitchFamily="2" charset="-78"/>
              </a:rPr>
              <a:t>ملکه ذهن شدن بخش در قالب بستر حوادث</a:t>
            </a:r>
            <a:r>
              <a:rPr lang="fa-IR" sz="2400" b="1" dirty="0">
                <a:cs typeface="B Nazanin" panose="00000400000000000000" pitchFamily="2" charset="-78"/>
              </a:rPr>
              <a:t>:</a:t>
            </a:r>
          </a:p>
          <a:p>
            <a:pPr lvl="1" algn="r" rtl="1">
              <a:buFont typeface="Courier New" panose="02070309020205020404" pitchFamily="49" charset="0"/>
              <a:buChar char="o"/>
            </a:pPr>
            <a:r>
              <a:rPr lang="fa-IR" sz="2000" dirty="0">
                <a:cs typeface="B Nazanin" panose="00000400000000000000" pitchFamily="2" charset="-78"/>
              </a:rPr>
              <a:t> </a:t>
            </a:r>
            <a:r>
              <a:rPr lang="ar-SA" sz="2000" dirty="0">
                <a:cs typeface="B Nazanin" panose="00000400000000000000" pitchFamily="2" charset="-78"/>
              </a:rPr>
              <a:t>دانش</a:t>
            </a:r>
            <a:r>
              <a:rPr lang="ar-SA" sz="2000" dirty="0">
                <a:cs typeface="B Nazanin" panose="00000400000000000000" pitchFamily="2" charset="-78"/>
              </a:rPr>
              <a:t>­ درباره­ی اختلالات روانپزشکی و عوارض جانبی </a:t>
            </a:r>
            <a:r>
              <a:rPr lang="ar-SA" sz="2000" dirty="0">
                <a:cs typeface="B Nazanin" panose="00000400000000000000" pitchFamily="2" charset="-78"/>
              </a:rPr>
              <a:t>داروها</a:t>
            </a:r>
            <a:endParaRPr lang="fa-IR" sz="2000" dirty="0">
              <a:cs typeface="B Nazanin" panose="00000400000000000000" pitchFamily="2" charset="-78"/>
            </a:endParaRPr>
          </a:p>
          <a:p>
            <a:pPr lvl="1" algn="r" rtl="1">
              <a:buFont typeface="Courier New" panose="02070309020205020404" pitchFamily="49" charset="0"/>
              <a:buChar char="o"/>
            </a:pPr>
            <a:r>
              <a:rPr lang="ar-SA" sz="2000" dirty="0">
                <a:cs typeface="B Nazanin" panose="00000400000000000000" pitchFamily="2" charset="-78"/>
              </a:rPr>
              <a:t> </a:t>
            </a:r>
            <a:r>
              <a:rPr lang="ar-SA" sz="2000" dirty="0">
                <a:cs typeface="B Nazanin" panose="00000400000000000000" pitchFamily="2" charset="-78"/>
              </a:rPr>
              <a:t>تجربه­ی فرصت­طلبی بیماران از نقص­های محیطی و خطاهای انسانی</a:t>
            </a:r>
            <a:endParaRPr lang="fa-IR" sz="2000" dirty="0">
              <a:cs typeface="B Nazanin" panose="00000400000000000000" pitchFamily="2" charset="-78"/>
            </a:endParaRPr>
          </a:p>
          <a:p>
            <a:pPr algn="r" rtl="1"/>
            <a:r>
              <a:rPr lang="fa-IR" sz="2400" b="1" dirty="0">
                <a:cs typeface="B Nazanin" panose="00000400000000000000" pitchFamily="2" charset="-78"/>
              </a:rPr>
              <a:t>پایش مداوم: </a:t>
            </a:r>
          </a:p>
          <a:p>
            <a:pPr lvl="1" algn="r" rtl="1">
              <a:buFont typeface="Courier New" panose="02070309020205020404" pitchFamily="49" charset="0"/>
              <a:buChar char="o"/>
            </a:pPr>
            <a:r>
              <a:rPr lang="fa-IR" sz="2000" dirty="0">
                <a:cs typeface="B Nazanin" panose="00000400000000000000" pitchFamily="2" charset="-78"/>
              </a:rPr>
              <a:t>مصاحبه</a:t>
            </a:r>
          </a:p>
          <a:p>
            <a:pPr lvl="1" algn="r" rtl="1">
              <a:buFont typeface="Courier New" panose="02070309020205020404" pitchFamily="49" charset="0"/>
              <a:buChar char="o"/>
            </a:pPr>
            <a:r>
              <a:rPr lang="fa-IR" sz="2000" dirty="0">
                <a:cs typeface="B Nazanin" panose="00000400000000000000" pitchFamily="2" charset="-78"/>
              </a:rPr>
              <a:t> مشاهده</a:t>
            </a:r>
          </a:p>
          <a:p>
            <a:pPr lvl="1" algn="r" rtl="1">
              <a:buFont typeface="Courier New" panose="02070309020205020404" pitchFamily="49" charset="0"/>
              <a:buChar char="o"/>
            </a:pPr>
            <a:r>
              <a:rPr lang="fa-IR" sz="2000" dirty="0">
                <a:cs typeface="B Nazanin" panose="00000400000000000000" pitchFamily="2" charset="-78"/>
              </a:rPr>
              <a:t>بازبینی </a:t>
            </a:r>
          </a:p>
          <a:p>
            <a:pPr algn="r" rtl="1"/>
            <a:r>
              <a:rPr lang="fa-IR" sz="2400" b="1" dirty="0">
                <a:cs typeface="B Nazanin" panose="00000400000000000000" pitchFamily="2" charset="-78"/>
              </a:rPr>
              <a:t>تجزیه و تحلیل ذهنی:</a:t>
            </a:r>
            <a:r>
              <a:rPr lang="fa-IR" sz="2400" dirty="0">
                <a:cs typeface="B Nazanin" panose="00000400000000000000" pitchFamily="2" charset="-78"/>
              </a:rPr>
              <a:t> </a:t>
            </a:r>
            <a:endParaRPr lang="fa-IR" sz="2400" dirty="0">
              <a:cs typeface="B Nazanin" panose="00000400000000000000" pitchFamily="2" charset="-78"/>
            </a:endParaRPr>
          </a:p>
          <a:p>
            <a:pPr lvl="1" algn="r" rtl="1">
              <a:buFont typeface="Courier New" panose="02070309020205020404" pitchFamily="49" charset="0"/>
              <a:buChar char="o"/>
            </a:pPr>
            <a:r>
              <a:rPr lang="fa-IR" sz="2000" dirty="0">
                <a:cs typeface="B Nazanin" panose="00000400000000000000" pitchFamily="2" charset="-78"/>
              </a:rPr>
              <a:t>مقایسه </a:t>
            </a:r>
            <a:r>
              <a:rPr lang="fa-IR" sz="2000" dirty="0">
                <a:cs typeface="B Nazanin" panose="00000400000000000000" pitchFamily="2" charset="-78"/>
              </a:rPr>
              <a:t>داده­های حاصل از پایش با الگوهای قبلی </a:t>
            </a:r>
            <a:endParaRPr lang="fa-IR" sz="2000" dirty="0">
              <a:cs typeface="B Nazanin" panose="00000400000000000000" pitchFamily="2" charset="-78"/>
            </a:endParaRPr>
          </a:p>
          <a:p>
            <a:pPr lvl="1" algn="r" rtl="1">
              <a:buFont typeface="Courier New" panose="02070309020205020404" pitchFamily="49" charset="0"/>
              <a:buChar char="o"/>
            </a:pPr>
            <a:r>
              <a:rPr lang="fa-IR" sz="2000" dirty="0">
                <a:cs typeface="B Nazanin" panose="00000400000000000000" pitchFamily="2" charset="-78"/>
              </a:rPr>
              <a:t> </a:t>
            </a:r>
            <a:r>
              <a:rPr lang="fa-IR" sz="2000" dirty="0">
                <a:cs typeface="B Nazanin" panose="00000400000000000000" pitchFamily="2" charset="-78"/>
              </a:rPr>
              <a:t>ارزیابی خطر </a:t>
            </a:r>
            <a:endParaRPr lang="en-US" sz="2000" dirty="0">
              <a:cs typeface="B Nazanin" panose="00000400000000000000" pitchFamily="2" charset="-78"/>
            </a:endParaRPr>
          </a:p>
          <a:p>
            <a:pPr algn="r" rtl="1"/>
            <a:r>
              <a:rPr lang="fa-IR" sz="2400" b="1" dirty="0">
                <a:cs typeface="B Nazanin" panose="00000400000000000000" pitchFamily="2" charset="-78"/>
              </a:rPr>
              <a:t>یاری­گرفتن از دیگران:</a:t>
            </a:r>
            <a:r>
              <a:rPr lang="fa-IR" sz="2400" dirty="0">
                <a:cs typeface="B Nazanin" panose="00000400000000000000" pitchFamily="2" charset="-78"/>
              </a:rPr>
              <a:t> </a:t>
            </a:r>
            <a:endParaRPr lang="fa-IR" sz="2400" dirty="0">
              <a:cs typeface="B Nazanin" panose="00000400000000000000" pitchFamily="2" charset="-78"/>
            </a:endParaRPr>
          </a:p>
          <a:p>
            <a:pPr lvl="1" algn="r" rtl="1">
              <a:buFont typeface="Courier New" panose="02070309020205020404" pitchFamily="49" charset="0"/>
              <a:buChar char="o"/>
            </a:pPr>
            <a:r>
              <a:rPr lang="fa-IR" sz="2000" dirty="0">
                <a:cs typeface="B Nazanin" panose="00000400000000000000" pitchFamily="2" charset="-78"/>
              </a:rPr>
              <a:t>توجه </a:t>
            </a:r>
            <a:r>
              <a:rPr lang="fa-IR" sz="2000" dirty="0">
                <a:cs typeface="B Nazanin" panose="00000400000000000000" pitchFamily="2" charset="-78"/>
              </a:rPr>
              <a:t>به گزارشات خود بیمار، بیماران دیگر، همراهان و </a:t>
            </a:r>
            <a:r>
              <a:rPr lang="fa-IR" sz="2000" dirty="0">
                <a:cs typeface="B Nazanin" panose="00000400000000000000" pitchFamily="2" charset="-78"/>
              </a:rPr>
              <a:t>کادرخدماتی </a:t>
            </a:r>
            <a:r>
              <a:rPr lang="fa-IR" sz="2000" dirty="0">
                <a:cs typeface="B Nazanin" panose="00000400000000000000" pitchFamily="2" charset="-78"/>
              </a:rPr>
              <a:t>وپیگری آن </a:t>
            </a:r>
          </a:p>
          <a:p>
            <a:pPr lvl="1" algn="r" rtl="1">
              <a:buFont typeface="Courier New" panose="02070309020205020404" pitchFamily="49" charset="0"/>
              <a:buChar char="o"/>
            </a:pPr>
            <a:r>
              <a:rPr lang="fa-IR" sz="2000" dirty="0">
                <a:cs typeface="B Nazanin" panose="00000400000000000000" pitchFamily="2" charset="-78"/>
              </a:rPr>
              <a:t>آگاه کردن ذی­نفعان به احتمال وجود برخی حوادث در بخش و تشویق آن­ها به گزارش مواردآسیب­رسان</a:t>
            </a:r>
          </a:p>
          <a:p>
            <a:pPr algn="r" rtl="1"/>
            <a:endParaRPr lang="fa-IR" sz="2400" dirty="0">
              <a:cs typeface="B Nazanin" panose="00000400000000000000" pitchFamily="2" charset="-78"/>
            </a:endParaRPr>
          </a:p>
        </p:txBody>
      </p:sp>
    </p:spTree>
    <p:extLst>
      <p:ext uri="{BB962C8B-B14F-4D97-AF65-F5344CB8AC3E}">
        <p14:creationId xmlns:p14="http://schemas.microsoft.com/office/powerpoint/2010/main" val="3410969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1673" y="928482"/>
            <a:ext cx="8229600" cy="4389120"/>
          </a:xfrm>
        </p:spPr>
        <p:txBody>
          <a:bodyPr/>
          <a:lstStyle/>
          <a:p>
            <a:pPr algn="just" rtl="1">
              <a:lnSpc>
                <a:spcPct val="100000"/>
              </a:lnSpc>
            </a:pPr>
            <a:endParaRPr lang="fa-IR" sz="2400" dirty="0">
              <a:cs typeface="B Nazanin" panose="00000400000000000000" pitchFamily="2" charset="-78"/>
            </a:endParaRPr>
          </a:p>
          <a:p>
            <a:pPr algn="just" rtl="1">
              <a:lnSpc>
                <a:spcPct val="100000"/>
              </a:lnSpc>
            </a:pPr>
            <a:r>
              <a:rPr lang="fa-IR" sz="2400" dirty="0">
                <a:cs typeface="B Nazanin" panose="00000400000000000000" pitchFamily="2" charset="-78"/>
              </a:rPr>
              <a:t>ویژیلنس</a:t>
            </a:r>
            <a:r>
              <a:rPr lang="ar-SA" sz="2400" dirty="0">
                <a:cs typeface="B Nazanin" panose="00000400000000000000" pitchFamily="2" charset="-78"/>
              </a:rPr>
              <a:t> </a:t>
            </a:r>
            <a:r>
              <a:rPr lang="ar-SA" sz="2400" dirty="0">
                <a:cs typeface="B Nazanin" panose="00000400000000000000" pitchFamily="2" charset="-78"/>
              </a:rPr>
              <a:t>در واقع ترکیب دادن </a:t>
            </a:r>
            <a:r>
              <a:rPr lang="ar-SA" sz="2400" dirty="0">
                <a:solidFill>
                  <a:schemeClr val="accent5"/>
                </a:solidFill>
                <a:cs typeface="B Nazanin" panose="00000400000000000000" pitchFamily="2" charset="-78"/>
              </a:rPr>
              <a:t>دانش، تجربه، ارتباط و حضور(</a:t>
            </a:r>
            <a:r>
              <a:rPr lang="en-US" sz="2400" dirty="0">
                <a:solidFill>
                  <a:schemeClr val="accent5"/>
                </a:solidFill>
                <a:cs typeface="B Nazanin" panose="00000400000000000000" pitchFamily="2" charset="-78"/>
              </a:rPr>
              <a:t>presence</a:t>
            </a:r>
            <a:r>
              <a:rPr lang="ar-SA" sz="2400" dirty="0">
                <a:solidFill>
                  <a:schemeClr val="accent5"/>
                </a:solidFill>
                <a:cs typeface="B Nazanin" panose="00000400000000000000" pitchFamily="2" charset="-78"/>
              </a:rPr>
              <a:t>) </a:t>
            </a:r>
            <a:r>
              <a:rPr lang="ar-SA" sz="2400" dirty="0">
                <a:cs typeface="B Nazanin" panose="00000400000000000000" pitchFamily="2" charset="-78"/>
              </a:rPr>
              <a:t>توسط پرستاران می­باشد. </a:t>
            </a:r>
            <a:endParaRPr lang="fa-IR" sz="2400" dirty="0">
              <a:cs typeface="B Nazanin" panose="00000400000000000000" pitchFamily="2" charset="-78"/>
            </a:endParaRPr>
          </a:p>
          <a:p>
            <a:pPr marL="0" indent="0" algn="just" rtl="1">
              <a:lnSpc>
                <a:spcPct val="100000"/>
              </a:lnSpc>
              <a:buNone/>
            </a:pPr>
            <a:endParaRPr lang="fa-IR" sz="2400" dirty="0">
              <a:cs typeface="B Nazanin" panose="00000400000000000000" pitchFamily="2" charset="-78"/>
            </a:endParaRPr>
          </a:p>
          <a:p>
            <a:pPr algn="just" rtl="1">
              <a:lnSpc>
                <a:spcPct val="100000"/>
              </a:lnSpc>
            </a:pPr>
            <a:r>
              <a:rPr lang="fa-IR" sz="2400" dirty="0">
                <a:cs typeface="B Nazanin" panose="00000400000000000000" pitchFamily="2" charset="-78"/>
              </a:rPr>
              <a:t>با توجه به نقش دانش بر میزان </a:t>
            </a:r>
            <a:r>
              <a:rPr lang="fa-IR" sz="2400" dirty="0">
                <a:cs typeface="B Nazanin" panose="00000400000000000000" pitchFamily="2" charset="-78"/>
              </a:rPr>
              <a:t>ویژیلنس </a:t>
            </a:r>
            <a:r>
              <a:rPr lang="fa-IR" sz="2400" dirty="0">
                <a:cs typeface="B Nazanin" panose="00000400000000000000" pitchFamily="2" charset="-78"/>
              </a:rPr>
              <a:t>افراد توصیه </a:t>
            </a:r>
            <a:r>
              <a:rPr lang="fa-IR" sz="2400" dirty="0">
                <a:cs typeface="B Nazanin" panose="00000400000000000000" pitchFamily="2" charset="-78"/>
              </a:rPr>
              <a:t>می شود </a:t>
            </a:r>
            <a:r>
              <a:rPr lang="fa-IR" sz="2400" dirty="0">
                <a:cs typeface="B Nazanin" panose="00000400000000000000" pitchFamily="2" charset="-78"/>
              </a:rPr>
              <a:t>تا </a:t>
            </a:r>
            <a:r>
              <a:rPr lang="fa-IR" sz="2400" dirty="0">
                <a:cs typeface="B Nazanin" panose="00000400000000000000" pitchFamily="2" charset="-78"/>
              </a:rPr>
              <a:t>همه </a:t>
            </a:r>
            <a:r>
              <a:rPr lang="fa-IR" sz="2400" dirty="0">
                <a:cs typeface="B Nazanin" panose="00000400000000000000" pitchFamily="2" charset="-78"/>
              </a:rPr>
              <a:t>کارکنان شامل </a:t>
            </a:r>
            <a:r>
              <a:rPr lang="fa-IR" sz="2400" dirty="0">
                <a:cs typeface="B Nazanin" panose="00000400000000000000" pitchFamily="2" charset="-78"/>
              </a:rPr>
              <a:t>کمک پرستاران </a:t>
            </a:r>
            <a:r>
              <a:rPr lang="fa-IR" sz="2400" dirty="0">
                <a:cs typeface="B Nazanin" panose="00000400000000000000" pitchFamily="2" charset="-78"/>
              </a:rPr>
              <a:t>و کادر خدماتی و اداری در خصوص </a:t>
            </a:r>
            <a:r>
              <a:rPr lang="fa-IR" sz="2400" dirty="0">
                <a:cs typeface="B Nazanin" panose="00000400000000000000" pitchFamily="2" charset="-78"/>
              </a:rPr>
              <a:t>نشانه های بیماری های </a:t>
            </a:r>
            <a:r>
              <a:rPr lang="fa-IR" sz="2400" dirty="0">
                <a:cs typeface="B Nazanin" panose="00000400000000000000" pitchFamily="2" charset="-78"/>
              </a:rPr>
              <a:t>روانپزشکی بخش و عوارض داروها آموزش داده شوند تا در صورت مشاهده اطلاع دهند</a:t>
            </a:r>
            <a:r>
              <a:rPr lang="fa-IR" sz="2400" dirty="0">
                <a:cs typeface="B Nazanin" panose="00000400000000000000" pitchFamily="2" charset="-78"/>
              </a:rPr>
              <a:t>.</a:t>
            </a:r>
          </a:p>
          <a:p>
            <a:pPr marL="0" indent="0" algn="just" rtl="1">
              <a:lnSpc>
                <a:spcPct val="100000"/>
              </a:lnSpc>
              <a:buNone/>
            </a:pPr>
            <a:endParaRPr lang="fa-IR" sz="2400" dirty="0">
              <a:cs typeface="B Nazanin" panose="00000400000000000000" pitchFamily="2" charset="-78"/>
            </a:endParaRPr>
          </a:p>
          <a:p>
            <a:pPr algn="just" rtl="1">
              <a:lnSpc>
                <a:spcPct val="100000"/>
              </a:lnSpc>
            </a:pPr>
            <a:r>
              <a:rPr lang="fa-IR" sz="2400" dirty="0">
                <a:cs typeface="B Nazanin" panose="00000400000000000000" pitchFamily="2" charset="-78"/>
              </a:rPr>
              <a:t> با </a:t>
            </a:r>
            <a:r>
              <a:rPr lang="fa-IR" sz="2400" dirty="0">
                <a:cs typeface="B Nazanin" panose="00000400000000000000" pitchFamily="2" charset="-78"/>
              </a:rPr>
              <a:t>توجه به نقش ویژیلنس</a:t>
            </a:r>
            <a:r>
              <a:rPr lang="fa-IR" sz="2400" dirty="0">
                <a:cs typeface="B Nazanin" panose="00000400000000000000" pitchFamily="2" charset="-78"/>
              </a:rPr>
              <a:t> </a:t>
            </a:r>
            <a:r>
              <a:rPr lang="fa-IR" sz="2400" dirty="0">
                <a:cs typeface="B Nazanin" panose="00000400000000000000" pitchFamily="2" charset="-78"/>
              </a:rPr>
              <a:t>خود بیمار و سایر بیماران در افزایش ویژیلنس</a:t>
            </a:r>
            <a:r>
              <a:rPr lang="fa-IR" sz="2400" dirty="0">
                <a:cs typeface="B Nazanin" panose="00000400000000000000" pitchFamily="2" charset="-78"/>
              </a:rPr>
              <a:t> </a:t>
            </a:r>
            <a:r>
              <a:rPr lang="fa-IR" sz="2400" dirty="0">
                <a:cs typeface="B Nazanin" panose="00000400000000000000" pitchFamily="2" charset="-78"/>
              </a:rPr>
              <a:t>پرستاران، توصیه </a:t>
            </a:r>
            <a:r>
              <a:rPr lang="fa-IR" sz="2400" dirty="0">
                <a:cs typeface="B Nazanin" panose="00000400000000000000" pitchFamily="2" charset="-78"/>
              </a:rPr>
              <a:t>می شود </a:t>
            </a:r>
            <a:r>
              <a:rPr lang="fa-IR" sz="2400" dirty="0">
                <a:cs typeface="B Nazanin" panose="00000400000000000000" pitchFamily="2" charset="-78"/>
              </a:rPr>
              <a:t>به بیماران در ابتدای پذیرش در خصوص موارد قابل گزارش به پرستاران آگاهی داده شود و همچنین نصب پوستر در این خصوص در اتاق بیماران </a:t>
            </a:r>
            <a:r>
              <a:rPr lang="fa-IR" sz="2400" dirty="0">
                <a:cs typeface="B Nazanin" panose="00000400000000000000" pitchFamily="2" charset="-78"/>
              </a:rPr>
              <a:t>می تواند </a:t>
            </a:r>
            <a:r>
              <a:rPr lang="fa-IR" sz="2400" dirty="0">
                <a:cs typeface="B Nazanin" panose="00000400000000000000" pitchFamily="2" charset="-78"/>
              </a:rPr>
              <a:t>مفید باشد. </a:t>
            </a:r>
            <a:endParaRPr lang="fa-IR" sz="2400" dirty="0">
              <a:cs typeface="B Nazanin" panose="00000400000000000000" pitchFamily="2" charset="-78"/>
            </a:endParaRPr>
          </a:p>
          <a:p>
            <a:pPr algn="just" rtl="1"/>
            <a:endParaRPr lang="fa-IR" sz="2400" dirty="0">
              <a:cs typeface="B Nazanin" panose="00000400000000000000" pitchFamily="2" charset="-78"/>
            </a:endParaRPr>
          </a:p>
          <a:p>
            <a:pPr algn="just" rtl="1"/>
            <a:endParaRPr lang="fa-IR" sz="2400" dirty="0">
              <a:cs typeface="B Nazanin" panose="00000400000000000000" pitchFamily="2" charset="-78"/>
            </a:endParaRPr>
          </a:p>
        </p:txBody>
      </p:sp>
      <p:sp>
        <p:nvSpPr>
          <p:cNvPr id="5" name="Rectangle 4"/>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گوش به زنگ بودن</a:t>
            </a:r>
            <a:endParaRPr lang="fa-IR"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6"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1075823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275786" y="3477296"/>
            <a:ext cx="3567447" cy="1957589"/>
          </a:xfrm>
          <a:prstGeom prst="rect">
            <a:avLst/>
          </a:prstGeom>
        </p:spPr>
        <p:txBody>
          <a:bodyPr vert="horz" lIns="91440" tIns="45720" rIns="91440" bIns="45720" rtlCol="0" anchor="t">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rtl="1">
              <a:lnSpc>
                <a:spcPct val="160000"/>
              </a:lnSpc>
            </a:pPr>
            <a:r>
              <a:rPr lang="fa-IR" b="1" dirty="0">
                <a:solidFill>
                  <a:schemeClr val="bg2">
                    <a:lumMod val="10000"/>
                  </a:schemeClr>
                </a:solidFill>
                <a:cs typeface="B Zar" panose="00000400000000000000" pitchFamily="2" charset="-78"/>
              </a:rPr>
              <a:t>مدرس : </a:t>
            </a:r>
            <a:r>
              <a:rPr lang="fa-IR" b="1" dirty="0" smtClean="0">
                <a:solidFill>
                  <a:schemeClr val="bg2">
                    <a:lumMod val="10000"/>
                  </a:schemeClr>
                </a:solidFill>
                <a:cs typeface="B Zar" panose="00000400000000000000" pitchFamily="2" charset="-78"/>
              </a:rPr>
              <a:t>دکترمریم وحیدی</a:t>
            </a:r>
          </a:p>
          <a:p>
            <a:pPr algn="r" rtl="1">
              <a:lnSpc>
                <a:spcPct val="160000"/>
              </a:lnSpc>
            </a:pPr>
            <a:r>
              <a:rPr lang="fa-IR" b="1" dirty="0" smtClean="0">
                <a:solidFill>
                  <a:schemeClr val="bg2">
                    <a:lumMod val="10000"/>
                  </a:schemeClr>
                </a:solidFill>
                <a:cs typeface="B Zar" panose="00000400000000000000" pitchFamily="2" charset="-78"/>
              </a:rPr>
              <a:t>عضو گروه روانپرستاری</a:t>
            </a:r>
          </a:p>
          <a:p>
            <a:pPr algn="r" rtl="1">
              <a:lnSpc>
                <a:spcPct val="160000"/>
              </a:lnSpc>
            </a:pPr>
            <a:r>
              <a:rPr lang="fa-IR" b="1" dirty="0" smtClean="0">
                <a:solidFill>
                  <a:schemeClr val="bg2">
                    <a:lumMod val="10000"/>
                  </a:schemeClr>
                </a:solidFill>
                <a:cs typeface="B Zar" panose="00000400000000000000" pitchFamily="2" charset="-78"/>
              </a:rPr>
              <a:t>دانشکده پرستاری مامایی تبریز</a:t>
            </a:r>
            <a:endParaRPr lang="en-US" b="1" dirty="0">
              <a:solidFill>
                <a:schemeClr val="bg2">
                  <a:lumMod val="10000"/>
                </a:schemeClr>
              </a:solidFill>
              <a:cs typeface="B Zar" panose="00000400000000000000" pitchFamily="2" charset="-7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335" y="754954"/>
            <a:ext cx="1632736" cy="2322113"/>
          </a:xfrm>
          <a:prstGeom prst="rect">
            <a:avLst/>
          </a:prstGeom>
        </p:spPr>
      </p:pic>
    </p:spTree>
    <p:custDataLst>
      <p:tags r:id="rId1"/>
    </p:custDataLst>
    <p:extLst>
      <p:ext uri="{BB962C8B-B14F-4D97-AF65-F5344CB8AC3E}">
        <p14:creationId xmlns:p14="http://schemas.microsoft.com/office/powerpoint/2010/main" val="3061035808"/>
      </p:ext>
    </p:extLst>
  </p:cSld>
  <p:clrMapOvr>
    <a:masterClrMapping/>
  </p:clrMapOvr>
  <p:transition spd="slow" advClick="0" advTm="300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584960"/>
            <a:ext cx="8229600" cy="4389120"/>
          </a:xfrm>
        </p:spPr>
        <p:txBody>
          <a:bodyPr/>
          <a:lstStyle/>
          <a:p>
            <a:pPr algn="just" rtl="1"/>
            <a:r>
              <a:rPr lang="fa-IR" sz="2400" dirty="0">
                <a:cs typeface="B Nazanin" panose="00000400000000000000" pitchFamily="2" charset="-78"/>
              </a:rPr>
              <a:t>از طرف دیگر گوش دادن به </a:t>
            </a:r>
            <a:r>
              <a:rPr lang="fa-IR" sz="2400" dirty="0">
                <a:cs typeface="B Nazanin" panose="00000400000000000000" pitchFamily="2" charset="-78"/>
              </a:rPr>
              <a:t>نگرانی ها </a:t>
            </a:r>
            <a:r>
              <a:rPr lang="fa-IR" sz="2400" dirty="0">
                <a:cs typeface="B Nazanin" panose="00000400000000000000" pitchFamily="2" charset="-78"/>
              </a:rPr>
              <a:t>و دردل بیماران و همچنین تعهد پرستاران جهت توجه و پیگیری گزارشات بیماران و سایر افراد موجود در بخش باید مورد توجه قرار گیرد تا از وقوع حوادث پیشگیری شود. </a:t>
            </a:r>
            <a:endParaRPr lang="fa-IR" sz="2400" dirty="0">
              <a:cs typeface="B Nazanin" panose="00000400000000000000" pitchFamily="2" charset="-78"/>
            </a:endParaRPr>
          </a:p>
          <a:p>
            <a:pPr marL="0" indent="0" algn="just" rtl="1">
              <a:buNone/>
            </a:pPr>
            <a:endParaRPr lang="fa-IR" sz="2400" dirty="0">
              <a:cs typeface="B Nazanin" panose="00000400000000000000" pitchFamily="2" charset="-78"/>
            </a:endParaRPr>
          </a:p>
          <a:p>
            <a:pPr algn="just" rtl="1"/>
            <a:r>
              <a:rPr lang="fa-IR" sz="2400" dirty="0">
                <a:cs typeface="B Nazanin" panose="00000400000000000000" pitchFamily="2" charset="-78"/>
              </a:rPr>
              <a:t>با توجه به نقش تجربه در </a:t>
            </a:r>
            <a:r>
              <a:rPr lang="fa-IR" sz="2400" dirty="0">
                <a:cs typeface="B Nazanin" panose="00000400000000000000" pitchFamily="2" charset="-78"/>
              </a:rPr>
              <a:t>ویژیلنس پرستاران </a:t>
            </a:r>
            <a:r>
              <a:rPr lang="fa-IR" sz="2400" dirty="0">
                <a:cs typeface="B Nazanin" panose="00000400000000000000" pitchFamily="2" charset="-78"/>
              </a:rPr>
              <a:t>انتقال تجارب پرستاران با تجربه در ابتدای استخدام به پرستاران </a:t>
            </a:r>
            <a:r>
              <a:rPr lang="fa-IR" sz="2400" dirty="0">
                <a:cs typeface="B Nazanin" panose="00000400000000000000" pitchFamily="2" charset="-78"/>
              </a:rPr>
              <a:t>تازه کار </a:t>
            </a:r>
            <a:r>
              <a:rPr lang="fa-IR" sz="2400" dirty="0">
                <a:cs typeface="B Nazanin" panose="00000400000000000000" pitchFamily="2" charset="-78"/>
              </a:rPr>
              <a:t>در قالب </a:t>
            </a:r>
            <a:r>
              <a:rPr lang="fa-IR" sz="2400" dirty="0">
                <a:cs typeface="B Nazanin" panose="00000400000000000000" pitchFamily="2" charset="-78"/>
              </a:rPr>
              <a:t>کلاس ها </a:t>
            </a:r>
            <a:r>
              <a:rPr lang="fa-IR" sz="2400" dirty="0">
                <a:cs typeface="B Nazanin" panose="00000400000000000000" pitchFamily="2" charset="-78"/>
              </a:rPr>
              <a:t>یا </a:t>
            </a:r>
            <a:r>
              <a:rPr lang="fa-IR" sz="2400" dirty="0">
                <a:cs typeface="B Nazanin" panose="00000400000000000000" pitchFamily="2" charset="-78"/>
              </a:rPr>
              <a:t>برنامه های </a:t>
            </a:r>
            <a:r>
              <a:rPr lang="fa-IR" sz="2400" dirty="0">
                <a:cs typeface="B Nazanin" panose="00000400000000000000" pitchFamily="2" charset="-78"/>
              </a:rPr>
              <a:t>پرسپتورشیب پیشنهاد </a:t>
            </a:r>
            <a:r>
              <a:rPr lang="fa-IR" sz="2400" dirty="0">
                <a:cs typeface="B Nazanin" panose="00000400000000000000" pitchFamily="2" charset="-78"/>
              </a:rPr>
              <a:t>می شود.</a:t>
            </a:r>
          </a:p>
          <a:p>
            <a:pPr marL="0" indent="0" algn="just" rtl="1">
              <a:buNone/>
            </a:pPr>
            <a:endParaRPr lang="fa-IR" sz="2400" dirty="0">
              <a:cs typeface="B Nazanin" panose="00000400000000000000" pitchFamily="2" charset="-78"/>
            </a:endParaRPr>
          </a:p>
          <a:p>
            <a:pPr algn="just" rtl="1"/>
            <a:r>
              <a:rPr lang="fa-IR" sz="2400" dirty="0">
                <a:cs typeface="B Nazanin" panose="00000400000000000000" pitchFamily="2" charset="-78"/>
              </a:rPr>
              <a:t> همچنین به نظر </a:t>
            </a:r>
            <a:r>
              <a:rPr lang="fa-IR" sz="2400" dirty="0">
                <a:cs typeface="B Nazanin" panose="00000400000000000000" pitchFamily="2" charset="-78"/>
              </a:rPr>
              <a:t>می رسد </a:t>
            </a:r>
            <a:r>
              <a:rPr lang="fa-IR" sz="2400" dirty="0">
                <a:cs typeface="B Nazanin" panose="00000400000000000000" pitchFamily="2" charset="-78"/>
              </a:rPr>
              <a:t>حضور پرستاران با تجربه در کنار پرستاران کم تجربه در </a:t>
            </a:r>
            <a:r>
              <a:rPr lang="fa-IR" sz="2400" dirty="0">
                <a:cs typeface="B Nazanin" panose="00000400000000000000" pitchFamily="2" charset="-78"/>
              </a:rPr>
              <a:t>شیفت های </a:t>
            </a:r>
            <a:r>
              <a:rPr lang="fa-IR" sz="2400" dirty="0">
                <a:cs typeface="B Nazanin" panose="00000400000000000000" pitchFamily="2" charset="-78"/>
              </a:rPr>
              <a:t>کاری در پیشگیری از حوادث مفید خواهد بود.</a:t>
            </a:r>
          </a:p>
          <a:p>
            <a:endParaRPr lang="fa-IR" dirty="0"/>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گوش به زنگ بودن</a:t>
            </a: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2129587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5520" y="1196752"/>
            <a:ext cx="8136632" cy="5544616"/>
          </a:xfrm>
          <a:ln>
            <a:solidFill>
              <a:schemeClr val="bg1"/>
            </a:solidFill>
          </a:ln>
        </p:spPr>
        <p:txBody>
          <a:bodyPr>
            <a:normAutofit/>
          </a:bodyPr>
          <a:lstStyle/>
          <a:p>
            <a:pPr algn="just" rtl="1">
              <a:lnSpc>
                <a:spcPct val="160000"/>
              </a:lnSpc>
            </a:pPr>
            <a:r>
              <a:rPr lang="ar-SA" sz="2400" dirty="0">
                <a:solidFill>
                  <a:schemeClr val="accent1">
                    <a:lumMod val="75000"/>
                  </a:schemeClr>
                </a:solidFill>
                <a:cs typeface="B Nazanin" panose="00000400000000000000" pitchFamily="2" charset="-78"/>
              </a:rPr>
              <a:t>گوش­به­زنگی </a:t>
            </a:r>
            <a:r>
              <a:rPr lang="ar-SA" sz="2400" dirty="0">
                <a:solidFill>
                  <a:schemeClr val="accent1">
                    <a:lumMod val="75000"/>
                  </a:schemeClr>
                </a:solidFill>
                <a:cs typeface="B Nazanin" panose="00000400000000000000" pitchFamily="2" charset="-78"/>
              </a:rPr>
              <a:t>با عملکرد حرفه­ای </a:t>
            </a:r>
            <a:r>
              <a:rPr lang="fa-IR" sz="2400" dirty="0">
                <a:solidFill>
                  <a:schemeClr val="accent1">
                    <a:lumMod val="75000"/>
                  </a:schemeClr>
                </a:solidFill>
                <a:cs typeface="B Nazanin" panose="00000400000000000000" pitchFamily="2" charset="-78"/>
              </a:rPr>
              <a:t>پرستاران</a:t>
            </a:r>
            <a:r>
              <a:rPr lang="ar-SA" sz="2400" dirty="0">
                <a:solidFill>
                  <a:schemeClr val="accent1">
                    <a:lumMod val="75000"/>
                  </a:schemeClr>
                </a:solidFill>
                <a:cs typeface="B Nazanin" panose="00000400000000000000" pitchFamily="2" charset="-78"/>
              </a:rPr>
              <a:t> </a:t>
            </a:r>
            <a:r>
              <a:rPr lang="ar-SA" sz="2400" dirty="0">
                <a:solidFill>
                  <a:schemeClr val="accent1">
                    <a:lumMod val="75000"/>
                  </a:schemeClr>
                </a:solidFill>
                <a:cs typeface="B Nazanin" panose="00000400000000000000" pitchFamily="2" charset="-78"/>
              </a:rPr>
              <a:t>آمیخته شده است و آن­ها حتی بدون آن­که خودشان متوجه باشند آن را به کار </a:t>
            </a:r>
            <a:r>
              <a:rPr lang="ar-SA" sz="2400" dirty="0">
                <a:solidFill>
                  <a:schemeClr val="accent1">
                    <a:lumMod val="75000"/>
                  </a:schemeClr>
                </a:solidFill>
                <a:cs typeface="B Nazanin" panose="00000400000000000000" pitchFamily="2" charset="-78"/>
              </a:rPr>
              <a:t>می­گیرند</a:t>
            </a:r>
            <a:r>
              <a:rPr lang="fa-IR" sz="2400" dirty="0">
                <a:solidFill>
                  <a:schemeClr val="accent1">
                    <a:lumMod val="75000"/>
                  </a:schemeClr>
                </a:solidFill>
                <a:cs typeface="B Nazanin" panose="00000400000000000000" pitchFamily="2" charset="-78"/>
              </a:rPr>
              <a:t>.</a:t>
            </a:r>
          </a:p>
          <a:p>
            <a:pPr algn="just" rtl="1">
              <a:lnSpc>
                <a:spcPct val="160000"/>
              </a:lnSpc>
            </a:pPr>
            <a:r>
              <a:rPr lang="ar-SA" sz="2400" dirty="0">
                <a:cs typeface="B Nazanin" panose="00000400000000000000" pitchFamily="2" charset="-78"/>
              </a:rPr>
              <a:t>نظریه­ی </a:t>
            </a:r>
            <a:r>
              <a:rPr lang="ar-SA" sz="2400" dirty="0">
                <a:solidFill>
                  <a:srgbClr val="FF0000"/>
                </a:solidFill>
                <a:cs typeface="B Nazanin" panose="00000400000000000000" pitchFamily="2" charset="-78"/>
              </a:rPr>
              <a:t>گوش­به­زنگی پرستاری حرفه </a:t>
            </a:r>
            <a:r>
              <a:rPr lang="ar-SA" sz="2400" dirty="0">
                <a:solidFill>
                  <a:srgbClr val="FF0000"/>
                </a:solidFill>
                <a:cs typeface="B Nazanin" panose="00000400000000000000" pitchFamily="2" charset="-78"/>
              </a:rPr>
              <a:t>ای(</a:t>
            </a:r>
            <a:r>
              <a:rPr lang="en-US" sz="2400" dirty="0">
                <a:solidFill>
                  <a:srgbClr val="FF0000"/>
                </a:solidFill>
                <a:cs typeface="B Nazanin" panose="00000400000000000000" pitchFamily="2" charset="-78"/>
              </a:rPr>
              <a:t>Professional nursing vigilance</a:t>
            </a:r>
            <a:r>
              <a:rPr lang="ar-SA" sz="2400" dirty="0">
                <a:solidFill>
                  <a:srgbClr val="FF0000"/>
                </a:solidFill>
                <a:cs typeface="B Nazanin" panose="00000400000000000000" pitchFamily="2" charset="-78"/>
              </a:rPr>
              <a:t>)</a:t>
            </a:r>
            <a:r>
              <a:rPr lang="fa-IR" sz="2400" dirty="0">
                <a:solidFill>
                  <a:srgbClr val="FF0000"/>
                </a:solidFill>
                <a:cs typeface="B Nazanin" panose="00000400000000000000" pitchFamily="2" charset="-78"/>
              </a:rPr>
              <a:t> </a:t>
            </a:r>
            <a:r>
              <a:rPr lang="en-US" sz="2400" dirty="0">
                <a:cs typeface="B Nazanin" panose="00000400000000000000" pitchFamily="2" charset="-78"/>
              </a:rPr>
              <a:t>Meyer</a:t>
            </a:r>
            <a:r>
              <a:rPr lang="fa-IR" sz="2400" dirty="0">
                <a:cs typeface="B Nazanin" panose="00000400000000000000" pitchFamily="2" charset="-78"/>
              </a:rPr>
              <a:t> </a:t>
            </a:r>
          </a:p>
          <a:p>
            <a:pPr algn="just" rtl="1">
              <a:lnSpc>
                <a:spcPct val="160000"/>
              </a:lnSpc>
            </a:pPr>
            <a:r>
              <a:rPr lang="fa-IR" sz="2400" dirty="0">
                <a:cs typeface="B Nazanin" panose="00000400000000000000" pitchFamily="2" charset="-78"/>
              </a:rPr>
              <a:t>گوش </a:t>
            </a:r>
            <a:r>
              <a:rPr lang="fa-IR" sz="2400" dirty="0">
                <a:cs typeface="B Nazanin" panose="00000400000000000000" pitchFamily="2" charset="-78"/>
              </a:rPr>
              <a:t>به زنگی یک فرآیند تکراری و فعال </a:t>
            </a:r>
            <a:r>
              <a:rPr lang="fa-IR" sz="2400" dirty="0">
                <a:cs typeface="B Nazanin" panose="00000400000000000000" pitchFamily="2" charset="-78"/>
              </a:rPr>
              <a:t>است. </a:t>
            </a:r>
          </a:p>
          <a:p>
            <a:pPr algn="just" rtl="1">
              <a:lnSpc>
                <a:spcPct val="160000"/>
              </a:lnSpc>
            </a:pPr>
            <a:r>
              <a:rPr lang="ar-SA" sz="2400" dirty="0">
                <a:cs typeface="B Nazanin" panose="00000400000000000000" pitchFamily="2" charset="-78"/>
              </a:rPr>
              <a:t>گوش­به­زنگی نیاز به کار ذهنی بالایی دارد و استرس­زا می­باشد و می­تواند سبب فرسودگی پرستاران شود. </a:t>
            </a:r>
            <a:endParaRPr lang="fa-IR" sz="2400" dirty="0">
              <a:cs typeface="B Nazanin" panose="00000400000000000000" pitchFamily="2" charset="-78"/>
            </a:endParaRPr>
          </a:p>
          <a:p>
            <a:pPr algn="r" rtl="1">
              <a:lnSpc>
                <a:spcPct val="160000"/>
              </a:lnSpc>
            </a:pPr>
            <a:endParaRPr lang="fa-IR" sz="24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گوش به زنگ بودن</a:t>
            </a: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363518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048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owchart: Alternate Process 2"/>
          <p:cNvSpPr/>
          <p:nvPr/>
        </p:nvSpPr>
        <p:spPr>
          <a:xfrm>
            <a:off x="3838509" y="1519927"/>
            <a:ext cx="1260520" cy="418330"/>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endParaRPr>
          </a:p>
          <a:p>
            <a:pPr algn="ctr"/>
            <a:r>
              <a:rPr lang="fa-IR"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انتقال احساس ارزشمندی</a:t>
            </a:r>
            <a:endParaRPr lang="en-US" sz="1400" b="1" dirty="0">
              <a:solidFill>
                <a:prstClr val="white"/>
              </a:solidFill>
              <a:ea typeface="Calibri" panose="020F0502020204030204" pitchFamily="34" charset="0"/>
              <a:cs typeface="B Nazanin" panose="00000400000000000000" pitchFamily="2" charset="-78"/>
            </a:endParaRPr>
          </a:p>
          <a:p>
            <a:pPr algn="ctr"/>
            <a:endParaRPr lang="en-US" sz="1400" b="1" dirty="0">
              <a:solidFill>
                <a:prstClr val="white"/>
              </a:solidFill>
              <a:cs typeface="B Nazanin" panose="00000400000000000000" pitchFamily="2" charset="-78"/>
            </a:endParaRPr>
          </a:p>
        </p:txBody>
      </p:sp>
      <p:sp>
        <p:nvSpPr>
          <p:cNvPr id="4" name="Flowchart: Alternate Process 3"/>
          <p:cNvSpPr/>
          <p:nvPr/>
        </p:nvSpPr>
        <p:spPr>
          <a:xfrm>
            <a:off x="3850427" y="2027513"/>
            <a:ext cx="1236684" cy="379827"/>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endParaRPr>
          </a:p>
          <a:p>
            <a:pPr algn="ctr"/>
            <a:r>
              <a:rPr lang="fa-IR"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ایجاد جو دوستانه</a:t>
            </a:r>
            <a:endParaRPr lang="en-US" sz="1400" b="1" dirty="0">
              <a:solidFill>
                <a:prstClr val="white"/>
              </a:solidFill>
              <a:ea typeface="Calibri" panose="020F0502020204030204" pitchFamily="34" charset="0"/>
              <a:cs typeface="B Nazanin" panose="00000400000000000000" pitchFamily="2" charset="-78"/>
            </a:endParaRPr>
          </a:p>
          <a:p>
            <a:pPr algn="ctr"/>
            <a:endParaRPr lang="en-US" sz="1400" b="1" dirty="0">
              <a:solidFill>
                <a:prstClr val="white"/>
              </a:solidFill>
              <a:cs typeface="B Nazanin" panose="00000400000000000000" pitchFamily="2" charset="-78"/>
            </a:endParaRPr>
          </a:p>
        </p:txBody>
      </p:sp>
      <p:sp>
        <p:nvSpPr>
          <p:cNvPr id="6" name="Flowchart: Alternate Process 5"/>
          <p:cNvSpPr/>
          <p:nvPr/>
        </p:nvSpPr>
        <p:spPr>
          <a:xfrm>
            <a:off x="6884676" y="2297983"/>
            <a:ext cx="1131884" cy="478052"/>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pPr>
            <a:r>
              <a:rPr lang="ar-SA" sz="15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مشارکت دادن</a:t>
            </a:r>
            <a:endParaRPr lang="en-US" sz="1500" dirty="0">
              <a:solidFill>
                <a:prstClr val="black"/>
              </a:solidFill>
              <a:ea typeface="Calibri" panose="020F0502020204030204" pitchFamily="34" charset="0"/>
              <a:cs typeface="Arial" panose="020B0604020202020204" pitchFamily="34" charset="0"/>
            </a:endParaRPr>
          </a:p>
        </p:txBody>
      </p:sp>
      <p:sp>
        <p:nvSpPr>
          <p:cNvPr id="7" name="Flowchart: Alternate Process 6"/>
          <p:cNvSpPr/>
          <p:nvPr/>
        </p:nvSpPr>
        <p:spPr>
          <a:xfrm>
            <a:off x="7012349" y="1837837"/>
            <a:ext cx="858132" cy="379827"/>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9071" algn="ctr" rtl="1">
              <a:lnSpc>
                <a:spcPct val="115000"/>
              </a:lnSpc>
            </a:pPr>
            <a:r>
              <a:rPr lang="ar-SA" sz="15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مذاکره</a:t>
            </a:r>
            <a:endParaRPr lang="en-US" sz="1500" dirty="0">
              <a:solidFill>
                <a:prstClr val="black"/>
              </a:solidFill>
              <a:ea typeface="Calibri" panose="020F0502020204030204" pitchFamily="34" charset="0"/>
              <a:cs typeface="Arial" panose="020B0604020202020204" pitchFamily="34" charset="0"/>
            </a:endParaRPr>
          </a:p>
        </p:txBody>
      </p:sp>
      <p:sp>
        <p:nvSpPr>
          <p:cNvPr id="8" name="Flowchart: Alternate Process 7"/>
          <p:cNvSpPr/>
          <p:nvPr/>
        </p:nvSpPr>
        <p:spPr>
          <a:xfrm>
            <a:off x="6944703" y="1343996"/>
            <a:ext cx="898577" cy="423789"/>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9071" algn="just" rtl="1">
              <a:lnSpc>
                <a:spcPct val="115000"/>
              </a:lnSpc>
            </a:pPr>
            <a:r>
              <a:rPr lang="ar-SA" sz="15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آموزش</a:t>
            </a:r>
            <a:endParaRPr lang="en-US" sz="1500" dirty="0">
              <a:solidFill>
                <a:prstClr val="black"/>
              </a:solidFill>
              <a:ea typeface="Calibri" panose="020F0502020204030204" pitchFamily="34" charset="0"/>
              <a:cs typeface="Arial" panose="020B0604020202020204" pitchFamily="34" charset="0"/>
            </a:endParaRPr>
          </a:p>
        </p:txBody>
      </p:sp>
      <p:sp>
        <p:nvSpPr>
          <p:cNvPr id="9" name="Flowchart: Alternate Process 8"/>
          <p:cNvSpPr/>
          <p:nvPr/>
        </p:nvSpPr>
        <p:spPr>
          <a:xfrm>
            <a:off x="4224486" y="1053091"/>
            <a:ext cx="1021359" cy="423789"/>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prstClr val="black"/>
                </a:solidFill>
                <a:cs typeface="B Nazanin" panose="00000400000000000000" pitchFamily="2" charset="-78"/>
              </a:rPr>
              <a:t>انتقال آرامش</a:t>
            </a:r>
          </a:p>
        </p:txBody>
      </p:sp>
      <p:sp>
        <p:nvSpPr>
          <p:cNvPr id="11" name="Flowchart: Alternate Process 10"/>
          <p:cNvSpPr/>
          <p:nvPr/>
        </p:nvSpPr>
        <p:spPr>
          <a:xfrm>
            <a:off x="4138969" y="2484190"/>
            <a:ext cx="1192395" cy="467462"/>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تدوین و اجرای قوانین </a:t>
            </a:r>
            <a:endParaRPr lang="en-US" sz="1400" b="1" dirty="0">
              <a:solidFill>
                <a:prstClr val="black"/>
              </a:solidFill>
              <a:cs typeface="B Nazanin" panose="00000400000000000000" pitchFamily="2" charset="-78"/>
            </a:endParaRPr>
          </a:p>
        </p:txBody>
      </p:sp>
      <p:sp>
        <p:nvSpPr>
          <p:cNvPr id="12" name="Flowchart: Alternate Process 11"/>
          <p:cNvSpPr/>
          <p:nvPr/>
        </p:nvSpPr>
        <p:spPr>
          <a:xfrm>
            <a:off x="8070380" y="5399858"/>
            <a:ext cx="1005839" cy="498038"/>
          </a:xfrm>
          <a:prstGeom prst="flowChartAlternateProcess">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pPr>
            <a:r>
              <a:rPr lang="ar-SA"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به موقع عمل کردن</a:t>
            </a:r>
            <a:endParaRPr lang="en-US" sz="1400" dirty="0">
              <a:solidFill>
                <a:prstClr val="black"/>
              </a:solidFill>
              <a:ea typeface="Calibri" panose="020F0502020204030204" pitchFamily="34" charset="0"/>
              <a:cs typeface="Arial" panose="020B0604020202020204" pitchFamily="34" charset="0"/>
            </a:endParaRPr>
          </a:p>
        </p:txBody>
      </p:sp>
      <p:sp>
        <p:nvSpPr>
          <p:cNvPr id="13" name="Flowchart: Alternate Process 12"/>
          <p:cNvSpPr/>
          <p:nvPr/>
        </p:nvSpPr>
        <p:spPr>
          <a:xfrm>
            <a:off x="6875126" y="5478322"/>
            <a:ext cx="1127542" cy="597145"/>
          </a:xfrm>
          <a:prstGeom prst="flowChartAlternateProcess">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اقدام بر اساس دستورالعمل­ها </a:t>
            </a:r>
            <a:endParaRPr lang="en-US" sz="1400" dirty="0">
              <a:solidFill>
                <a:prstClr val="black"/>
              </a:solidFill>
              <a:ea typeface="Calibri" panose="020F0502020204030204" pitchFamily="34" charset="0"/>
              <a:cs typeface="Arial" panose="020B0604020202020204" pitchFamily="34" charset="0"/>
            </a:endParaRPr>
          </a:p>
        </p:txBody>
      </p:sp>
      <p:sp>
        <p:nvSpPr>
          <p:cNvPr id="14" name="Flowchart: Alternate Process 13"/>
          <p:cNvSpPr/>
          <p:nvPr/>
        </p:nvSpPr>
        <p:spPr>
          <a:xfrm>
            <a:off x="8222419" y="3677447"/>
            <a:ext cx="858132" cy="477854"/>
          </a:xfrm>
          <a:prstGeom prst="flowChartAlternateProcess">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pPr>
            <a:r>
              <a:rPr lang="ar-SA"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تداوم مراقبت</a:t>
            </a:r>
            <a:endParaRPr lang="en-US"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p:txBody>
      </p:sp>
      <p:sp>
        <p:nvSpPr>
          <p:cNvPr id="15" name="Flowchart: Alternate Process 14"/>
          <p:cNvSpPr/>
          <p:nvPr/>
        </p:nvSpPr>
        <p:spPr>
          <a:xfrm>
            <a:off x="7184857" y="3539774"/>
            <a:ext cx="976121" cy="454625"/>
          </a:xfrm>
          <a:prstGeom prst="flowChartAlternateProcess">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pPr>
            <a:r>
              <a:rPr lang="ar-SA"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وکالت بیمار</a:t>
            </a:r>
            <a:endParaRPr lang="en-US" sz="1400" dirty="0">
              <a:solidFill>
                <a:prstClr val="black"/>
              </a:solidFill>
              <a:ea typeface="Calibri" panose="020F0502020204030204" pitchFamily="34" charset="0"/>
              <a:cs typeface="Arial" panose="020B0604020202020204" pitchFamily="34" charset="0"/>
            </a:endParaRPr>
          </a:p>
        </p:txBody>
      </p:sp>
      <p:sp>
        <p:nvSpPr>
          <p:cNvPr id="16" name="Flowchart: Alternate Process 15"/>
          <p:cNvSpPr/>
          <p:nvPr/>
        </p:nvSpPr>
        <p:spPr>
          <a:xfrm>
            <a:off x="5735664" y="5065682"/>
            <a:ext cx="1147580" cy="449708"/>
          </a:xfrm>
          <a:prstGeom prst="flowChartAlternateProcess">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محافظت از خود و همکاران</a:t>
            </a:r>
            <a:endParaRPr lang="en-US" sz="1400" dirty="0">
              <a:solidFill>
                <a:prstClr val="black"/>
              </a:solidFill>
              <a:ea typeface="Calibri" panose="020F0502020204030204" pitchFamily="34" charset="0"/>
              <a:cs typeface="Arial" panose="020B0604020202020204" pitchFamily="34" charset="0"/>
            </a:endParaRPr>
          </a:p>
        </p:txBody>
      </p:sp>
      <p:sp>
        <p:nvSpPr>
          <p:cNvPr id="17" name="Flowchart: Alternate Process 16"/>
          <p:cNvSpPr/>
          <p:nvPr/>
        </p:nvSpPr>
        <p:spPr>
          <a:xfrm>
            <a:off x="3905553" y="5439090"/>
            <a:ext cx="1042992" cy="419575"/>
          </a:xfrm>
          <a:prstGeom prst="flowChartAlternateProcess">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یاری­گرفتن از دیگران</a:t>
            </a:r>
            <a:endParaRPr lang="en-US" sz="1400" dirty="0">
              <a:solidFill>
                <a:prstClr val="white"/>
              </a:solidFill>
              <a:ea typeface="Calibri" panose="020F0502020204030204" pitchFamily="34" charset="0"/>
              <a:cs typeface="Arial" panose="020B0604020202020204" pitchFamily="34" charset="0"/>
            </a:endParaRPr>
          </a:p>
        </p:txBody>
      </p:sp>
      <p:sp>
        <p:nvSpPr>
          <p:cNvPr id="18" name="Flowchart: Alternate Process 17"/>
          <p:cNvSpPr/>
          <p:nvPr/>
        </p:nvSpPr>
        <p:spPr>
          <a:xfrm>
            <a:off x="2987655" y="5030334"/>
            <a:ext cx="858132" cy="542010"/>
          </a:xfrm>
          <a:prstGeom prst="flowChartAlternateProcess">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pPr>
            <a:r>
              <a:rPr lang="fa-IR" sz="1125"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تجزیه و تحلیل ذهنی</a:t>
            </a:r>
            <a:endParaRPr lang="en-US" sz="1125" dirty="0">
              <a:solidFill>
                <a:prstClr val="white"/>
              </a:solidFill>
              <a:ea typeface="Calibri" panose="020F0502020204030204" pitchFamily="34" charset="0"/>
              <a:cs typeface="Arial" panose="020B0604020202020204" pitchFamily="34" charset="0"/>
            </a:endParaRPr>
          </a:p>
        </p:txBody>
      </p:sp>
      <p:sp>
        <p:nvSpPr>
          <p:cNvPr id="19" name="Flowchart: Alternate Process 18"/>
          <p:cNvSpPr/>
          <p:nvPr/>
        </p:nvSpPr>
        <p:spPr>
          <a:xfrm>
            <a:off x="3029879" y="3945824"/>
            <a:ext cx="656498" cy="972407"/>
          </a:xfrm>
          <a:prstGeom prst="flowChartAlternateProcess">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15000"/>
              </a:lnSpc>
            </a:pPr>
            <a:r>
              <a:rPr lang="fa-IR"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پایش مداوم</a:t>
            </a:r>
            <a:endParaRPr lang="en-US" sz="1400" dirty="0">
              <a:solidFill>
                <a:prstClr val="white"/>
              </a:solidFill>
              <a:ea typeface="Calibri" panose="020F0502020204030204" pitchFamily="34" charset="0"/>
              <a:cs typeface="Arial" panose="020B0604020202020204" pitchFamily="34" charset="0"/>
            </a:endParaRPr>
          </a:p>
        </p:txBody>
      </p:sp>
      <p:sp>
        <p:nvSpPr>
          <p:cNvPr id="20" name="Flowchart: Alternate Process 19"/>
          <p:cNvSpPr/>
          <p:nvPr/>
        </p:nvSpPr>
        <p:spPr>
          <a:xfrm>
            <a:off x="2946773" y="3024222"/>
            <a:ext cx="1293057" cy="863195"/>
          </a:xfrm>
          <a:prstGeom prst="flowChartAlternateProcess">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ملکه ذهن شدن بخش در قالب بستر حوادث</a:t>
            </a:r>
            <a:endParaRPr lang="en-US" sz="1400" dirty="0">
              <a:solidFill>
                <a:prstClr val="white"/>
              </a:solidFill>
              <a:ea typeface="Calibri" panose="020F0502020204030204" pitchFamily="34" charset="0"/>
              <a:cs typeface="Arial" panose="020B0604020202020204" pitchFamily="34" charset="0"/>
            </a:endParaRPr>
          </a:p>
        </p:txBody>
      </p:sp>
      <p:sp>
        <p:nvSpPr>
          <p:cNvPr id="45" name="Rounded Rectangle 44"/>
          <p:cNvSpPr/>
          <p:nvPr/>
        </p:nvSpPr>
        <p:spPr>
          <a:xfrm>
            <a:off x="2175278" y="231727"/>
            <a:ext cx="784144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fa-IR" b="1" dirty="0">
                <a:solidFill>
                  <a:prstClr val="white"/>
                </a:solidFill>
                <a:cs typeface="B Nazanin" panose="00000400000000000000" pitchFamily="2" charset="-78"/>
              </a:rPr>
              <a:t>تجزیه و تحلیل داده­ها نشان داد که چگونگی ارتباط کارکنان با بیماران در بخش­های روانپزشکی می­تواند تسهیل­کننده ­یا بازدارنده­ی تامین محیط ایمن باشد.</a:t>
            </a:r>
          </a:p>
        </p:txBody>
      </p:sp>
    </p:spTree>
    <p:extLst>
      <p:ext uri="{BB962C8B-B14F-4D97-AF65-F5344CB8AC3E}">
        <p14:creationId xmlns:p14="http://schemas.microsoft.com/office/powerpoint/2010/main" val="309890550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427368"/>
            <a:ext cx="8229600" cy="5171553"/>
          </a:xfrm>
        </p:spPr>
        <p:txBody>
          <a:bodyPr/>
          <a:lstStyle/>
          <a:p>
            <a:pPr algn="r" rtl="1"/>
            <a:r>
              <a:rPr lang="fa-IR" sz="2000" dirty="0">
                <a:cs typeface="B Nazanin" panose="00000400000000000000" pitchFamily="2" charset="-78"/>
              </a:rPr>
              <a:t>دور </a:t>
            </a:r>
            <a:r>
              <a:rPr lang="fa-IR" sz="2000" dirty="0">
                <a:cs typeface="B Nazanin" panose="00000400000000000000" pitchFamily="2" charset="-78"/>
              </a:rPr>
              <a:t>از خانواده بودن، علایم بیماری و قرارگیری در محیطی که منتقل­کننده­ی ترس و اضطراب است، تجربه دردناکی برای بیماران می­باشد که نیاز به توجه اطرافیان دارد. مشارکت­کنندگان مواردی را تجربه کرده بودند که در آن پرسنل واکنش­های احساسی بیماران را مورد توجه قرار می­دهند و به درد و دل­ها و مشکلات آن­ها گوش می­دهند. </a:t>
            </a:r>
            <a:endParaRPr lang="en-US" sz="2000" dirty="0">
              <a:cs typeface="B Nazanin" panose="00000400000000000000" pitchFamily="2" charset="-78"/>
            </a:endParaRPr>
          </a:p>
          <a:p>
            <a:pPr algn="r" rtl="1"/>
            <a:r>
              <a:rPr lang="fa-IR" sz="2000" dirty="0">
                <a:cs typeface="B Nazanin" panose="00000400000000000000" pitchFamily="2" charset="-78"/>
              </a:rPr>
              <a:t>پرسنل </a:t>
            </a:r>
            <a:r>
              <a:rPr lang="fa-IR" sz="2000" dirty="0">
                <a:cs typeface="B Nazanin" panose="00000400000000000000" pitchFamily="2" charset="-78"/>
              </a:rPr>
              <a:t>نداشتن وقت به علت بارکاری بالا، عدم تناسب تعداد پرسنل با بیمار و تاکید سیستم بر اجرای امور روتین و مراقبت­های فیزیکی را از دلایل ارتباط کم با بیماران بیان می­کردند</a:t>
            </a:r>
            <a:r>
              <a:rPr lang="fa-IR" sz="2000" dirty="0">
                <a:cs typeface="B Nazanin" panose="00000400000000000000" pitchFamily="2" charset="-78"/>
              </a:rPr>
              <a:t>.</a:t>
            </a:r>
            <a:endParaRPr lang="en-US" sz="2000" dirty="0">
              <a:cs typeface="B Nazanin" panose="00000400000000000000" pitchFamily="2" charset="-78"/>
            </a:endParaRPr>
          </a:p>
          <a:p>
            <a:pPr algn="r" rtl="1"/>
            <a:r>
              <a:rPr lang="fa-IR" sz="2000" dirty="0">
                <a:cs typeface="B Nazanin" panose="00000400000000000000" pitchFamily="2" charset="-78"/>
              </a:rPr>
              <a:t>آن­ها همچنین با آشناسازی بیماران با ناشناخته­ها، حس ترس آن­ها را کاهش می­دهند. </a:t>
            </a:r>
            <a:endParaRPr lang="en-US" sz="2000" dirty="0">
              <a:cs typeface="B Nazanin" panose="00000400000000000000" pitchFamily="2" charset="-78"/>
            </a:endParaRPr>
          </a:p>
          <a:p>
            <a:pPr algn="r" rtl="1"/>
            <a:r>
              <a:rPr lang="fa-IR" sz="2000" dirty="0">
                <a:cs typeface="B Nazanin" panose="00000400000000000000" pitchFamily="2" charset="-78"/>
              </a:rPr>
              <a:t>مشارکت­کنندگان در دسترس بودن پرسنل در زمان بروز مشکل را عامل آرامش بیماران می­دانستند. </a:t>
            </a:r>
          </a:p>
          <a:p>
            <a:pPr algn="l" rtl="1"/>
            <a:r>
              <a:rPr lang="fa-IR" sz="2000" dirty="0">
                <a:cs typeface="B Nazanin" panose="00000400000000000000" pitchFamily="2" charset="-78"/>
              </a:rPr>
              <a:t>معمولا </a:t>
            </a:r>
            <a:r>
              <a:rPr lang="fa-IR" sz="2000" dirty="0">
                <a:cs typeface="B Nazanin" panose="00000400000000000000" pitchFamily="2" charset="-78"/>
              </a:rPr>
              <a:t>پرسنل در ابتدا در صورت پرخاشگری و یا ناراحتی بیماران به طور کلامی آن­ها را آرام می­کنند. </a:t>
            </a:r>
            <a:endParaRPr lang="en-US" sz="2000" dirty="0">
              <a:cs typeface="B Nazanin" panose="00000400000000000000" pitchFamily="2" charset="-78"/>
            </a:endParaRPr>
          </a:p>
          <a:p>
            <a:pPr algn="just" rtl="1">
              <a:lnSpc>
                <a:spcPct val="100000"/>
              </a:lnSpc>
            </a:pPr>
            <a:r>
              <a:rPr lang="fa-IR" sz="2000" dirty="0">
                <a:cs typeface="B Nazanin" panose="00000400000000000000" pitchFamily="2" charset="-78"/>
              </a:rPr>
              <a:t>پرستارانی </a:t>
            </a:r>
            <a:r>
              <a:rPr lang="fa-IR" sz="2000" dirty="0">
                <a:cs typeface="B Nazanin" panose="00000400000000000000" pitchFamily="2" charset="-78"/>
              </a:rPr>
              <a:t>که به طور آرام(</a:t>
            </a:r>
            <a:r>
              <a:rPr lang="en-US" sz="2000" dirty="0">
                <a:cs typeface="B Nazanin" panose="00000400000000000000" pitchFamily="2" charset="-78"/>
              </a:rPr>
              <a:t>calmly</a:t>
            </a:r>
            <a:r>
              <a:rPr lang="fa-IR" sz="2000" dirty="0">
                <a:cs typeface="B Nazanin" panose="00000400000000000000" pitchFamily="2" charset="-78"/>
              </a:rPr>
              <a:t>)</a:t>
            </a:r>
            <a:r>
              <a:rPr lang="en-US" sz="2000" dirty="0">
                <a:cs typeface="B Nazanin" panose="00000400000000000000" pitchFamily="2" charset="-78"/>
              </a:rPr>
              <a:t> </a:t>
            </a:r>
            <a:r>
              <a:rPr lang="fa-IR" sz="2000" dirty="0">
                <a:cs typeface="B Nazanin" panose="00000400000000000000" pitchFamily="2" charset="-78"/>
              </a:rPr>
              <a:t>رفتار می کنند و بیمار را با صحبت کردن یا زبان بدن حمایت می کنند، پرخاشگری و خشونت را در بخش کاهش می دهند. </a:t>
            </a:r>
            <a:endParaRPr lang="fa-IR" sz="2000" dirty="0">
              <a:cs typeface="B Nazanin" panose="00000400000000000000" pitchFamily="2" charset="-78"/>
            </a:endParaRPr>
          </a:p>
          <a:p>
            <a:pPr algn="just" rtl="1">
              <a:lnSpc>
                <a:spcPct val="100000"/>
              </a:lnSpc>
            </a:pPr>
            <a:r>
              <a:rPr lang="fa-IR" sz="2000" dirty="0">
                <a:cs typeface="B Nazanin" panose="00000400000000000000" pitchFamily="2" charset="-78"/>
              </a:rPr>
              <a:t>پرستاران مستبد با زبان بدن و رفتارشان با بیماران آنها را تحریک می کنند. </a:t>
            </a:r>
            <a:endParaRPr lang="en-US" sz="2000" dirty="0">
              <a:cs typeface="B Nazanin" panose="00000400000000000000" pitchFamily="2" charset="-78"/>
            </a:endParaRPr>
          </a:p>
          <a:p>
            <a:pPr algn="just" rtl="1">
              <a:lnSpc>
                <a:spcPct val="100000"/>
              </a:lnSpc>
            </a:pPr>
            <a:endParaRPr lang="en-US" sz="2000" dirty="0">
              <a:cs typeface="B Nazanin" panose="00000400000000000000" pitchFamily="2" charset="-78"/>
            </a:endParaRPr>
          </a:p>
          <a:p>
            <a:pPr algn="just" rtl="1">
              <a:lnSpc>
                <a:spcPct val="100000"/>
              </a:lnSpc>
            </a:pPr>
            <a:endParaRPr lang="fa-IR" sz="2000" dirty="0">
              <a:cs typeface="B Nazanin" panose="00000400000000000000" pitchFamily="2" charset="-78"/>
            </a:endParaRPr>
          </a:p>
          <a:p>
            <a:pPr algn="r" rtl="1"/>
            <a:endParaRPr lang="en-US" sz="2000" dirty="0">
              <a:cs typeface="B Nazanin" panose="00000400000000000000" pitchFamily="2" charset="-78"/>
            </a:endParaRPr>
          </a:p>
          <a:p>
            <a:pPr marL="0" indent="0" algn="r">
              <a:buNone/>
            </a:pPr>
            <a:endParaRPr lang="fa-IR" sz="20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انتقال آرامش:</a:t>
            </a: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1860867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02080"/>
            <a:ext cx="8229600" cy="4922520"/>
          </a:xfrm>
        </p:spPr>
        <p:txBody>
          <a:bodyPr/>
          <a:lstStyle/>
          <a:p>
            <a:pPr indent="252095" algn="just" rtl="1">
              <a:lnSpc>
                <a:spcPct val="150000"/>
              </a:lnSpc>
              <a:spcAft>
                <a:spcPts val="1000"/>
              </a:spcAft>
            </a:pPr>
            <a:r>
              <a:rPr lang="fa-IR" sz="2400"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رفتار با </a:t>
            </a:r>
            <a:r>
              <a:rPr lang="fa-IR" sz="2400"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بیمار به عنوان یک انسان </a:t>
            </a:r>
            <a:r>
              <a:rPr lang="fa-IR" sz="2400"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ارزشمند</a:t>
            </a:r>
            <a:r>
              <a:rPr lang="fa-IR" sz="2400" dirty="0">
                <a:solidFill>
                  <a:srgbClr val="000000"/>
                </a:solidFill>
                <a:latin typeface="Times New Roman" panose="02020603050405020304" pitchFamily="18" charset="0"/>
                <a:ea typeface="Calibri" panose="020F0502020204030204" pitchFamily="34" charset="0"/>
                <a:cs typeface="B Nazanin" panose="00000400000000000000" pitchFamily="2" charset="-78"/>
              </a:rPr>
              <a:t>: احترام به کرامت بیمار با صدا کردن وی با اسم مناسب، رازداری، عدم تبعیض، پیشگیری از ضایع شدن حقوق بیمار </a:t>
            </a:r>
            <a:r>
              <a:rPr lang="fa-IR" sz="2400" dirty="0">
                <a:solidFill>
                  <a:srgbClr val="000000"/>
                </a:solidFill>
                <a:latin typeface="Times New Roman" panose="02020603050405020304" pitchFamily="18" charset="0"/>
                <a:ea typeface="Calibri" panose="020F0502020204030204" pitchFamily="34" charset="0"/>
                <a:cs typeface="B Nazanin" panose="00000400000000000000" pitchFamily="2" charset="-78"/>
              </a:rPr>
              <a:t>                                  </a:t>
            </a:r>
          </a:p>
          <a:p>
            <a:pPr algn="just" rtl="1">
              <a:lnSpc>
                <a:spcPct val="115000"/>
              </a:lnSpc>
              <a:spcAft>
                <a:spcPts val="1000"/>
              </a:spcAft>
            </a:pPr>
            <a:r>
              <a:rPr lang="fa-IR" sz="2400"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تلاش </a:t>
            </a:r>
            <a:r>
              <a:rPr lang="fa-IR" sz="2400"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جهت حل مشکلات بیماران و برآورده کردن خواسته­های معقول </a:t>
            </a:r>
            <a:r>
              <a:rPr lang="fa-IR" sz="2400">
                <a:solidFill>
                  <a:srgbClr val="000000"/>
                </a:solidFill>
                <a:latin typeface="Times New Roman" panose="02020603050405020304" pitchFamily="18" charset="0"/>
                <a:ea typeface="Calibri" panose="020F0502020204030204" pitchFamily="34" charset="0"/>
                <a:cs typeface="B Nazanin" panose="00000400000000000000" pitchFamily="2" charset="-78"/>
              </a:rPr>
              <a:t>بیمار </a:t>
            </a:r>
            <a:endParaRPr lang="fa-IR" sz="2400" dirty="0">
              <a:solidFill>
                <a:srgbClr val="000000"/>
              </a:solidFill>
              <a:latin typeface="Times New Roman" panose="02020603050405020304" pitchFamily="18" charset="0"/>
              <a:ea typeface="Calibri" panose="020F0502020204030204" pitchFamily="34" charset="0"/>
              <a:cs typeface="B Nazanin" panose="00000400000000000000" pitchFamily="2" charset="-78"/>
            </a:endParaRPr>
          </a:p>
          <a:p>
            <a:pPr marL="0" indent="0" algn="just" rtl="1">
              <a:lnSpc>
                <a:spcPct val="115000"/>
              </a:lnSpc>
              <a:spcAft>
                <a:spcPts val="1000"/>
              </a:spcAft>
              <a:buNone/>
            </a:pPr>
            <a:endParaRPr lang="fa-IR" sz="16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انتقال احساس </a:t>
            </a:r>
            <a:r>
              <a:rPr lang="fa-IR" sz="3200" dirty="0">
                <a:solidFill>
                  <a:prstClr val="white"/>
                </a:solidFill>
                <a:effectLst>
                  <a:outerShdw blurRad="38100" dist="38100" dir="2700000" algn="tl">
                    <a:srgbClr val="000000">
                      <a:alpha val="43137"/>
                    </a:srgbClr>
                  </a:outerShdw>
                </a:effectLst>
                <a:cs typeface="B Titr" panose="00000700000000000000" pitchFamily="2" charset="-78"/>
              </a:rPr>
              <a:t>ارزشمندی</a:t>
            </a:r>
            <a:endParaRPr lang="fa-IR"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2635810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4473" y="1493520"/>
            <a:ext cx="8686800" cy="4831080"/>
          </a:xfrm>
        </p:spPr>
        <p:txBody>
          <a:bodyPr/>
          <a:lstStyle/>
          <a:p>
            <a:pPr algn="just" rtl="1">
              <a:lnSpc>
                <a:spcPct val="100000"/>
              </a:lnSpc>
              <a:spcAft>
                <a:spcPts val="1000"/>
              </a:spcAft>
            </a:pPr>
            <a:r>
              <a:rPr lang="fa-IR" sz="22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در </a:t>
            </a:r>
            <a:r>
              <a:rPr lang="fa-IR" sz="22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برخی موارد محیط بخش نه تنها منتقل­کننده­ی آرامش و ارزشمندی به بیماران نیست بلکه تعاملات کلامی و غیرکلامی موجود در آن اضطراب و تحریک­پذیری بیماران را افزایش می­دهد</a:t>
            </a:r>
            <a:r>
              <a:rPr lang="fa-IR" sz="22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a:t>
            </a:r>
          </a:p>
          <a:p>
            <a:pPr algn="just" rtl="1">
              <a:lnSpc>
                <a:spcPct val="100000"/>
              </a:lnSpc>
              <a:spcAft>
                <a:spcPts val="1000"/>
              </a:spcAft>
            </a:pPr>
            <a:r>
              <a:rPr lang="fa-IR" sz="22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2200" b="1"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این واکنش­های عاطفی آسیب­زا شامل تهدید کردن، سرزنش، تحقیر، تبعیض و بدقولی است.</a:t>
            </a:r>
            <a:endParaRPr lang="en-US" sz="2200" b="1" dirty="0">
              <a:latin typeface="Calibri" panose="020F0502020204030204" pitchFamily="34" charset="0"/>
              <a:ea typeface="Calibri" panose="020F0502020204030204" pitchFamily="34" charset="0"/>
              <a:cs typeface="B Nazanin" pitchFamily="2" charset="-78"/>
            </a:endParaRPr>
          </a:p>
          <a:p>
            <a:pPr indent="252095" algn="just" rtl="1">
              <a:lnSpc>
                <a:spcPct val="100000"/>
              </a:lnSpc>
              <a:spcAft>
                <a:spcPts val="1000"/>
              </a:spcAft>
            </a:pPr>
            <a:r>
              <a:rPr lang="fa-IR" sz="22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اکثر پرسنل با ابراز پاسخ­های عاطفی آسیب­زا مخالف بودند اما گاه تعداد زیاد بیماران و بارکاری بالا سبب می­شد تا سطح تحمل پایین آمده و از این واکنش­ها استفاده نمایند.</a:t>
            </a:r>
            <a:endParaRPr lang="en-US" sz="2200" dirty="0">
              <a:latin typeface="Calibri" panose="020F0502020204030204" pitchFamily="34" charset="0"/>
              <a:ea typeface="Calibri" panose="020F0502020204030204" pitchFamily="34" charset="0"/>
              <a:cs typeface="B Nazanin" pitchFamily="2" charset="-78"/>
            </a:endParaRPr>
          </a:p>
          <a:p>
            <a:pPr indent="252095" algn="just" rtl="1">
              <a:lnSpc>
                <a:spcPct val="100000"/>
              </a:lnSpc>
              <a:spcAft>
                <a:spcPts val="1000"/>
              </a:spcAft>
            </a:pPr>
            <a:r>
              <a:rPr lang="fa-IR" sz="22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مشارکت­کنندگان مواردی را تجربه کرده بودند که واکنش­های عاطفی آسیب­زای پرسنل باعث پاسخ منفی متقابل بیمار می­شود و یا اینکه آن­ها از ادامه ارتباط پرهیز کرده و دفعات بعدی در صورت داشتن مشکل مراجعه نمی­کنند. </a:t>
            </a:r>
            <a:endParaRPr lang="fa-IR" sz="22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endParaRPr>
          </a:p>
          <a:p>
            <a:pPr indent="252095" algn="just" rtl="1">
              <a:lnSpc>
                <a:spcPct val="100000"/>
              </a:lnSpc>
              <a:spcAft>
                <a:spcPts val="1000"/>
              </a:spcAft>
            </a:pPr>
            <a:r>
              <a:rPr lang="fa-IR" sz="2000" dirty="0">
                <a:cs typeface="B Nazanin" panose="00000400000000000000" pitchFamily="2" charset="-78"/>
              </a:rPr>
              <a:t>در </a:t>
            </a:r>
            <a:r>
              <a:rPr lang="fa-IR" sz="2000" dirty="0">
                <a:cs typeface="B Nazanin" panose="00000400000000000000" pitchFamily="2" charset="-78"/>
              </a:rPr>
              <a:t>یک مطالعه رفتار گستاخانه و سهل انگارانه کارکنان با احساس بی ارزشی بیماران همراه بود که به نوبه خود سبب افزایش پرخاشگری می شد. </a:t>
            </a:r>
            <a:endParaRPr lang="en-US" sz="2000" dirty="0">
              <a:cs typeface="B Nazanin" panose="00000400000000000000" pitchFamily="2" charset="-78"/>
            </a:endParaRPr>
          </a:p>
          <a:p>
            <a:pPr indent="252095" algn="just" rtl="1">
              <a:lnSpc>
                <a:spcPct val="100000"/>
              </a:lnSpc>
              <a:spcAft>
                <a:spcPts val="1000"/>
              </a:spcAft>
            </a:pPr>
            <a:endParaRPr lang="en-US" sz="2200" dirty="0">
              <a:latin typeface="Calibri" panose="020F0502020204030204" pitchFamily="34" charset="0"/>
              <a:ea typeface="Calibri" panose="020F0502020204030204" pitchFamily="34" charset="0"/>
              <a:cs typeface="B Nazanin" pitchFamily="2" charset="-78"/>
            </a:endParaRPr>
          </a:p>
          <a:p>
            <a:pPr algn="r" rtl="1">
              <a:lnSpc>
                <a:spcPct val="100000"/>
              </a:lnSpc>
            </a:pPr>
            <a:endParaRPr lang="fa-IR" sz="2000" dirty="0"/>
          </a:p>
          <a:p>
            <a:pPr algn="r" rtl="1">
              <a:lnSpc>
                <a:spcPct val="100000"/>
              </a:lnSpc>
            </a:pPr>
            <a:endParaRPr lang="en-US" sz="2000" dirty="0"/>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انتقال احساس </a:t>
            </a:r>
            <a:r>
              <a:rPr lang="fa-IR" sz="3200" dirty="0">
                <a:solidFill>
                  <a:prstClr val="white"/>
                </a:solidFill>
                <a:effectLst>
                  <a:outerShdw blurRad="38100" dist="38100" dir="2700000" algn="tl">
                    <a:srgbClr val="000000">
                      <a:alpha val="43137"/>
                    </a:srgbClr>
                  </a:outerShdw>
                </a:effectLst>
                <a:cs typeface="B Titr" panose="00000700000000000000" pitchFamily="2" charset="-78"/>
              </a:rPr>
              <a:t>ارزشمندی</a:t>
            </a:r>
            <a:endParaRPr lang="fa-IR"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3396584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4473" y="1290207"/>
            <a:ext cx="8686800" cy="5186793"/>
          </a:xfrm>
        </p:spPr>
        <p:txBody>
          <a:bodyPr/>
          <a:lstStyle/>
          <a:p>
            <a:pPr algn="just" rtl="1"/>
            <a:r>
              <a:rPr lang="ar-SA" sz="2000" dirty="0">
                <a:cs typeface="B Nazanin" panose="00000400000000000000" pitchFamily="2" charset="-78"/>
              </a:rPr>
              <a:t>احساس کرامت و ارزشمندی از طریق کلمات و اقدامات مراقبین در بیماران بوجود </a:t>
            </a:r>
            <a:r>
              <a:rPr lang="ar-SA" sz="2000" dirty="0">
                <a:cs typeface="B Nazanin" panose="00000400000000000000" pitchFamily="2" charset="-78"/>
              </a:rPr>
              <a:t>می­آید.</a:t>
            </a:r>
            <a:endParaRPr lang="fa-IR" sz="2000" dirty="0">
              <a:cs typeface="B Nazanin" panose="00000400000000000000" pitchFamily="2" charset="-78"/>
            </a:endParaRPr>
          </a:p>
          <a:p>
            <a:pPr marL="0" indent="0" algn="just" rtl="1">
              <a:buNone/>
            </a:pPr>
            <a:r>
              <a:rPr lang="ar-SA" sz="2000" dirty="0">
                <a:cs typeface="B Nazanin" panose="00000400000000000000" pitchFamily="2" charset="-78"/>
              </a:rPr>
              <a:t> </a:t>
            </a:r>
            <a:endParaRPr lang="fa-IR" sz="2000" dirty="0">
              <a:cs typeface="B Nazanin" panose="00000400000000000000" pitchFamily="2" charset="-78"/>
            </a:endParaRPr>
          </a:p>
          <a:p>
            <a:pPr algn="just" rtl="1"/>
            <a:r>
              <a:rPr lang="ar-SA" sz="2000" dirty="0">
                <a:cs typeface="B Nazanin" panose="00000400000000000000" pitchFamily="2" charset="-78"/>
              </a:rPr>
              <a:t>در </a:t>
            </a:r>
            <a:r>
              <a:rPr lang="ar-SA" sz="2000" dirty="0">
                <a:cs typeface="B Nazanin" panose="00000400000000000000" pitchFamily="2" charset="-78"/>
              </a:rPr>
              <a:t>مطالعات قبلی پرسنل به عنوان یکی از عوامل نقض کننده­ی </a:t>
            </a:r>
            <a:r>
              <a:rPr lang="en-US" sz="2000" dirty="0">
                <a:cs typeface="B Nazanin" panose="00000400000000000000" pitchFamily="2" charset="-78"/>
              </a:rPr>
              <a:t>dignity</a:t>
            </a:r>
            <a:r>
              <a:rPr lang="ar-SA" sz="2000" dirty="0">
                <a:cs typeface="B Nazanin" panose="00000400000000000000" pitchFamily="2" charset="-78"/>
              </a:rPr>
              <a:t> بیماران مطرح </a:t>
            </a:r>
            <a:r>
              <a:rPr lang="ar-SA" sz="2000" dirty="0">
                <a:cs typeface="B Nazanin" panose="00000400000000000000" pitchFamily="2" charset="-78"/>
              </a:rPr>
              <a:t>شده­اند­. </a:t>
            </a:r>
            <a:endParaRPr lang="fa-IR" sz="2000" dirty="0">
              <a:cs typeface="B Nazanin" panose="00000400000000000000" pitchFamily="2" charset="-78"/>
            </a:endParaRPr>
          </a:p>
          <a:p>
            <a:pPr marL="0" indent="0" algn="just" rtl="1">
              <a:buNone/>
            </a:pPr>
            <a:endParaRPr lang="fa-IR" sz="2000" dirty="0">
              <a:cs typeface="B Nazanin" panose="00000400000000000000" pitchFamily="2" charset="-78"/>
            </a:endParaRPr>
          </a:p>
          <a:p>
            <a:pPr algn="just" rtl="1"/>
            <a:r>
              <a:rPr lang="ar-SA" sz="2000" dirty="0">
                <a:cs typeface="B Nazanin" panose="00000400000000000000" pitchFamily="2" charset="-78"/>
              </a:rPr>
              <a:t>به </a:t>
            </a:r>
            <a:r>
              <a:rPr lang="ar-SA" sz="2000" dirty="0">
                <a:cs typeface="B Nazanin" panose="00000400000000000000" pitchFamily="2" charset="-78"/>
              </a:rPr>
              <a:t>نظر می­رسد که تعامل نامناسب برخی پرسنل با بیماران تحت تاثیر استیگما و عقاید سنتی  قرار </a:t>
            </a:r>
            <a:r>
              <a:rPr lang="ar-SA" sz="2000" dirty="0">
                <a:cs typeface="B Nazanin" panose="00000400000000000000" pitchFamily="2" charset="-78"/>
              </a:rPr>
              <a:t>دارد. </a:t>
            </a:r>
            <a:endParaRPr lang="fa-IR" sz="2000" dirty="0">
              <a:cs typeface="B Nazanin" panose="00000400000000000000" pitchFamily="2" charset="-78"/>
            </a:endParaRPr>
          </a:p>
          <a:p>
            <a:pPr marL="0" indent="0" algn="just" rtl="1">
              <a:buNone/>
            </a:pPr>
            <a:endParaRPr lang="fa-IR" sz="2000" dirty="0">
              <a:cs typeface="B Nazanin" panose="00000400000000000000" pitchFamily="2" charset="-78"/>
            </a:endParaRPr>
          </a:p>
          <a:p>
            <a:pPr algn="just" rtl="1"/>
            <a:r>
              <a:rPr lang="ar-SA" sz="2000" dirty="0">
                <a:cs typeface="B Nazanin" panose="00000400000000000000" pitchFamily="2" charset="-78"/>
              </a:rPr>
              <a:t>درک </a:t>
            </a:r>
            <a:r>
              <a:rPr lang="ar-SA" sz="2000" dirty="0">
                <a:cs typeface="B Nazanin" panose="00000400000000000000" pitchFamily="2" charset="-78"/>
              </a:rPr>
              <a:t>روانشناختی کارکنان شامل نسبت دادن رفتار بیمار به مدل­های روانشناسی به جای قضاوت درباره بیماران که از نظر اخلاقی بد هستند یا سزاوار تنبیه هستند به نحوه پاسخ به رفتارهای مخرب بیمار و همچنین تنظیم هیجانی پرستاران کمک </a:t>
            </a:r>
            <a:r>
              <a:rPr lang="ar-SA" sz="2000" dirty="0">
                <a:cs typeface="B Nazanin" panose="00000400000000000000" pitchFamily="2" charset="-78"/>
              </a:rPr>
              <a:t>می­کند. </a:t>
            </a:r>
            <a:endParaRPr lang="fa-IR" sz="2000" dirty="0">
              <a:cs typeface="B Nazanin" panose="00000400000000000000" pitchFamily="2" charset="-78"/>
            </a:endParaRPr>
          </a:p>
          <a:p>
            <a:pPr algn="just" rtl="1"/>
            <a:r>
              <a:rPr lang="ar-SA" sz="2000" dirty="0">
                <a:cs typeface="B Nazanin" panose="00000400000000000000" pitchFamily="2" charset="-78"/>
              </a:rPr>
              <a:t>بنابراین </a:t>
            </a:r>
            <a:r>
              <a:rPr lang="ar-SA" sz="2000" dirty="0">
                <a:cs typeface="B Nazanin" panose="00000400000000000000" pitchFamily="2" charset="-78"/>
              </a:rPr>
              <a:t>با توجه به تجارب </a:t>
            </a:r>
            <a:r>
              <a:rPr lang="fa-IR" sz="2000" dirty="0">
                <a:cs typeface="B Nazanin" panose="00000400000000000000" pitchFamily="2" charset="-78"/>
              </a:rPr>
              <a:t>بیماران</a:t>
            </a:r>
            <a:r>
              <a:rPr lang="ar-SA" sz="2000" dirty="0">
                <a:cs typeface="B Nazanin" panose="00000400000000000000" pitchFamily="2" charset="-78"/>
              </a:rPr>
              <a:t> </a:t>
            </a:r>
            <a:r>
              <a:rPr lang="ar-SA" sz="2000" dirty="0">
                <a:cs typeface="B Nazanin" panose="00000400000000000000" pitchFamily="2" charset="-78"/>
              </a:rPr>
              <a:t>از وجود واکنش­های عاطفی آسیب­زا در بین کارکنان </a:t>
            </a:r>
            <a:r>
              <a:rPr lang="ar-SA" sz="2000" dirty="0">
                <a:cs typeface="B Nazanin" panose="00000400000000000000" pitchFamily="2" charset="-78"/>
              </a:rPr>
              <a:t>نیاز </a:t>
            </a:r>
            <a:r>
              <a:rPr lang="ar-SA" sz="2000" dirty="0">
                <a:cs typeface="B Nazanin" panose="00000400000000000000" pitchFamily="2" charset="-78"/>
              </a:rPr>
              <a:t>به افزایش خودآگاهی کارکنان در مورد نگرش­ها، عقاید و همچنین دانش نسبت به اختلالات و بیماران روانپزشکی احساس می­شود. </a:t>
            </a:r>
            <a:endParaRPr lang="en-US" sz="2000" dirty="0">
              <a:cs typeface="B Nazanin" panose="00000400000000000000" pitchFamily="2" charset="-78"/>
            </a:endParaRPr>
          </a:p>
          <a:p>
            <a:pPr algn="just" rtl="1"/>
            <a:r>
              <a:rPr lang="fa-IR" sz="2000" dirty="0">
                <a:cs typeface="B Nazanin" panose="00000400000000000000" pitchFamily="2" charset="-78"/>
              </a:rPr>
              <a:t>طبق مدل </a:t>
            </a:r>
            <a:r>
              <a:rPr lang="en-US" sz="2000" dirty="0">
                <a:cs typeface="B Nazanin" panose="00000400000000000000" pitchFamily="2" charset="-78"/>
              </a:rPr>
              <a:t>safe wards، </a:t>
            </a:r>
            <a:r>
              <a:rPr lang="fa-IR" sz="2000" dirty="0">
                <a:cs typeface="B Nazanin" panose="00000400000000000000" pitchFamily="2" charset="-78"/>
              </a:rPr>
              <a:t>تنظیم عاطفی(</a:t>
            </a:r>
            <a:r>
              <a:rPr lang="en-US" sz="2000" dirty="0">
                <a:cs typeface="B Nazanin" panose="00000400000000000000" pitchFamily="2" charset="-78"/>
              </a:rPr>
              <a:t>emotional regulation</a:t>
            </a:r>
            <a:r>
              <a:rPr lang="fa-IR" sz="2000" dirty="0">
                <a:cs typeface="B Nazanin" panose="00000400000000000000" pitchFamily="2" charset="-78"/>
              </a:rPr>
              <a:t>) کارکنان از عوامل تاثیرگذار بر ایمنی بخش می باشد. زیرا اضطراب کارکنان اضطراب و توانایی خودکنترلی بیمار را بدتر می کند و همچنین سبب کاهش توانایی پرستار جهت پاسخ موثر اجتماعی می شود. همچنین عصبانیت پرسنل می تواند عصبانیت بیماران را تشدید کند و یا سبب کاهش عزت نفس و بروز رفتارهای تعارضی بیشتری شود. </a:t>
            </a:r>
          </a:p>
          <a:p>
            <a:pPr algn="just" rtl="1"/>
            <a:endParaRPr lang="en-US" sz="2000" dirty="0">
              <a:cs typeface="B Nazanin" panose="00000400000000000000" pitchFamily="2" charset="-78"/>
            </a:endParaRPr>
          </a:p>
          <a:p>
            <a:pPr algn="just" rtl="1"/>
            <a:endParaRPr lang="fa-IR" sz="20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درگیر بودن کارکنان</a:t>
            </a: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1889364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8133" y="1412128"/>
            <a:ext cx="8483140" cy="5034393"/>
          </a:xfrm>
        </p:spPr>
        <p:txBody>
          <a:bodyPr/>
          <a:lstStyle/>
          <a:p>
            <a:pPr algn="r" rtl="1">
              <a:lnSpc>
                <a:spcPct val="150000"/>
              </a:lnSpc>
            </a:pPr>
            <a:r>
              <a:rPr lang="fa-IR" sz="2000" dirty="0">
                <a:cs typeface="B Nazanin" panose="00000400000000000000" pitchFamily="2" charset="-78"/>
              </a:rPr>
              <a:t>پرسنل </a:t>
            </a:r>
            <a:r>
              <a:rPr lang="fa-IR" sz="2000" dirty="0">
                <a:cs typeface="B Nazanin" panose="00000400000000000000" pitchFamily="2" charset="-78"/>
              </a:rPr>
              <a:t>با انجام محاورات روزانه نظیر صحبت کردن­ در موضوعاتی به غیر از بیماری، سلام و احوالپرسی و شوخی کردن، سعی در به وجود آوردن جو </a:t>
            </a:r>
            <a:r>
              <a:rPr lang="fa-IR" sz="2000" dirty="0">
                <a:cs typeface="B Nazanin" panose="00000400000000000000" pitchFamily="2" charset="-78"/>
              </a:rPr>
              <a:t>دوستانه </a:t>
            </a:r>
            <a:r>
              <a:rPr lang="fa-IR" sz="2000" dirty="0">
                <a:cs typeface="B Nazanin" panose="00000400000000000000" pitchFamily="2" charset="-78"/>
              </a:rPr>
              <a:t>در بخش دارند. </a:t>
            </a:r>
            <a:r>
              <a:rPr lang="fa-IR" sz="2000" dirty="0">
                <a:cs typeface="B Nazanin" panose="00000400000000000000" pitchFamily="2" charset="-78"/>
              </a:rPr>
              <a:t>در نتیجه، </a:t>
            </a:r>
            <a:r>
              <a:rPr lang="fa-IR" sz="2000" dirty="0">
                <a:cs typeface="B Nazanin" panose="00000400000000000000" pitchFamily="2" charset="-78"/>
              </a:rPr>
              <a:t>به آرام ماندن جو بخش کمک می­کند. </a:t>
            </a:r>
            <a:endParaRPr lang="en-US" sz="2000" dirty="0">
              <a:cs typeface="B Nazanin" panose="00000400000000000000" pitchFamily="2" charset="-78"/>
            </a:endParaRPr>
          </a:p>
          <a:p>
            <a:pPr algn="r" rtl="1">
              <a:lnSpc>
                <a:spcPct val="150000"/>
              </a:lnSpc>
            </a:pPr>
            <a:r>
              <a:rPr lang="fa-IR" sz="2000" dirty="0">
                <a:cs typeface="B Nazanin" panose="00000400000000000000" pitchFamily="2" charset="-78"/>
              </a:rPr>
              <a:t>گاه پرستاران با انجام کارهایی فراتر از شرح وظایف خود به وجود آمدن این فضای </a:t>
            </a:r>
            <a:r>
              <a:rPr lang="fa-IR" sz="2000" dirty="0">
                <a:cs typeface="B Nazanin" panose="00000400000000000000" pitchFamily="2" charset="-78"/>
              </a:rPr>
              <a:t>دوستانه </a:t>
            </a:r>
            <a:r>
              <a:rPr lang="fa-IR" sz="2000" dirty="0">
                <a:cs typeface="B Nazanin" panose="00000400000000000000" pitchFamily="2" charset="-78"/>
              </a:rPr>
              <a:t>کمک می­کنند. </a:t>
            </a:r>
            <a:endParaRPr lang="en-US" sz="2000" dirty="0">
              <a:cs typeface="B Nazanin" panose="00000400000000000000" pitchFamily="2" charset="-78"/>
            </a:endParaRPr>
          </a:p>
          <a:p>
            <a:pPr algn="r" rtl="1"/>
            <a:endParaRPr lang="fa-IR" sz="20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ایجاد جو دوستانه:</a:t>
            </a: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3859379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1673" y="1290207"/>
            <a:ext cx="8229600" cy="5202033"/>
          </a:xfrm>
        </p:spPr>
        <p:txBody>
          <a:bodyPr/>
          <a:lstStyle/>
          <a:p>
            <a:pPr algn="just" rtl="1"/>
            <a:r>
              <a:rPr lang="ar-SA" sz="1800" dirty="0">
                <a:cs typeface="B Nazanin" panose="00000400000000000000" pitchFamily="2" charset="-78"/>
              </a:rPr>
              <a:t>ایفای </a:t>
            </a:r>
            <a:r>
              <a:rPr lang="ar-SA" sz="1800" dirty="0">
                <a:cs typeface="B Nazanin" panose="00000400000000000000" pitchFamily="2" charset="-78"/>
              </a:rPr>
              <a:t>نقش پرستار در قالب مدل سنتی بیومدیکال بود. این مدل پرستار را به عنوان کمک­کننده تحت کنترل پزشک در نظر می­گیرد که به طور حرفه­ای با بیمار در ارتباط نیست و به طور عاطفی نیز جدا از بیمار است و تاکید وی بر اهمیت و انجام وظایف </a:t>
            </a:r>
            <a:r>
              <a:rPr lang="ar-SA" sz="1800" dirty="0">
                <a:cs typeface="B Nazanin" panose="00000400000000000000" pitchFamily="2" charset="-78"/>
              </a:rPr>
              <a:t>است.</a:t>
            </a:r>
            <a:endParaRPr lang="fa-IR" sz="1800" dirty="0">
              <a:cs typeface="B Nazanin" panose="00000400000000000000" pitchFamily="2" charset="-78"/>
            </a:endParaRPr>
          </a:p>
          <a:p>
            <a:pPr algn="just" rtl="1"/>
            <a:r>
              <a:rPr lang="ar-SA" sz="1800" dirty="0">
                <a:cs typeface="B Nazanin" panose="00000400000000000000" pitchFamily="2" charset="-78"/>
              </a:rPr>
              <a:t> </a:t>
            </a:r>
            <a:r>
              <a:rPr lang="ar-SA" sz="1800" dirty="0">
                <a:cs typeface="B Nazanin" panose="00000400000000000000" pitchFamily="2" charset="-78"/>
              </a:rPr>
              <a:t>زمانی­که پرسنل با امور روتین درگیر هستند زمانی جهت مصاحبت با بیمار ندارند در نتیجه بیماران احساس تنهایی می­کنند. </a:t>
            </a:r>
            <a:endParaRPr lang="fa-IR" sz="1800" dirty="0">
              <a:cs typeface="B Nazanin" panose="00000400000000000000" pitchFamily="2" charset="-78"/>
            </a:endParaRPr>
          </a:p>
          <a:p>
            <a:pPr algn="just" rtl="1"/>
            <a:r>
              <a:rPr lang="ar-SA" sz="1800" dirty="0">
                <a:cs typeface="B Nazanin" panose="00000400000000000000" pitchFamily="2" charset="-78"/>
              </a:rPr>
              <a:t>تنهایی </a:t>
            </a:r>
            <a:r>
              <a:rPr lang="ar-SA" sz="1800" dirty="0">
                <a:cs typeface="B Nazanin" panose="00000400000000000000" pitchFamily="2" charset="-78"/>
              </a:rPr>
              <a:t>به عنوان یکی از عوامل شروع کننده خشونت معرفی شده </a:t>
            </a:r>
            <a:r>
              <a:rPr lang="ar-SA" sz="1800" dirty="0">
                <a:cs typeface="B Nazanin" panose="00000400000000000000" pitchFamily="2" charset="-78"/>
              </a:rPr>
              <a:t>است. </a:t>
            </a:r>
            <a:endParaRPr lang="fa-IR" sz="1800" dirty="0">
              <a:cs typeface="B Nazanin" panose="00000400000000000000" pitchFamily="2" charset="-78"/>
            </a:endParaRPr>
          </a:p>
          <a:p>
            <a:pPr algn="just" rtl="1"/>
            <a:r>
              <a:rPr lang="ar-SA" sz="1800" dirty="0">
                <a:cs typeface="B Nazanin" panose="00000400000000000000" pitchFamily="2" charset="-78"/>
              </a:rPr>
              <a:t>محیط </a:t>
            </a:r>
            <a:r>
              <a:rPr lang="ar-SA" sz="1800" dirty="0">
                <a:cs typeface="B Nazanin" panose="00000400000000000000" pitchFamily="2" charset="-78"/>
              </a:rPr>
              <a:t>بیمارستان محیط ناآشنایی برای بیمار است و بخش­های روانپزشکی توسط بیماران ترسناک و تهدیدکننده درک </a:t>
            </a:r>
            <a:r>
              <a:rPr lang="ar-SA" sz="1800" dirty="0">
                <a:cs typeface="B Nazanin" panose="00000400000000000000" pitchFamily="2" charset="-78"/>
              </a:rPr>
              <a:t>می­شود. </a:t>
            </a:r>
            <a:endParaRPr lang="fa-IR" sz="1800" dirty="0">
              <a:cs typeface="B Nazanin" panose="00000400000000000000" pitchFamily="2" charset="-78"/>
            </a:endParaRPr>
          </a:p>
          <a:p>
            <a:pPr algn="just" rtl="1"/>
            <a:r>
              <a:rPr lang="ar-SA" sz="1800" dirty="0">
                <a:cs typeface="B Nazanin" panose="00000400000000000000" pitchFamily="2" charset="-78"/>
              </a:rPr>
              <a:t>همدلی </a:t>
            </a:r>
            <a:r>
              <a:rPr lang="ar-SA" sz="1800" dirty="0">
                <a:cs typeface="B Nazanin" panose="00000400000000000000" pitchFamily="2" charset="-78"/>
              </a:rPr>
              <a:t>و مورد توجه قرار دادن بیمار جهت ارتقای حس ایمنی روانشناختی ضروری به نظر می­رسد</a:t>
            </a:r>
            <a:r>
              <a:rPr lang="ar-SA" sz="1800" dirty="0">
                <a:cs typeface="B Nazanin" panose="00000400000000000000" pitchFamily="2" charset="-78"/>
              </a:rPr>
              <a:t>.</a:t>
            </a:r>
            <a:endParaRPr lang="fa-IR" sz="1800" dirty="0">
              <a:cs typeface="B Nazanin" panose="00000400000000000000" pitchFamily="2" charset="-78"/>
            </a:endParaRPr>
          </a:p>
          <a:p>
            <a:pPr algn="just" rtl="1"/>
            <a:r>
              <a:rPr lang="ar-SA" sz="1800" dirty="0">
                <a:cs typeface="B Nazanin" panose="00000400000000000000" pitchFamily="2" charset="-78"/>
              </a:rPr>
              <a:t>پرسنل </a:t>
            </a:r>
            <a:r>
              <a:rPr lang="ar-SA" sz="1800" dirty="0">
                <a:cs typeface="B Nazanin" panose="00000400000000000000" pitchFamily="2" charset="-78"/>
              </a:rPr>
              <a:t>از طریق ارتباط کلامی و غیرکلامی می­توانند توجه و علاقمندی خود را به بیماران منتقل کرده و از طریق ارتباط آرام­بخش احساس ایمنی را در آن­ها ارتقا دهند. </a:t>
            </a:r>
            <a:endParaRPr lang="fa-IR" sz="1800" dirty="0">
              <a:cs typeface="B Nazanin" panose="00000400000000000000" pitchFamily="2" charset="-78"/>
            </a:endParaRPr>
          </a:p>
          <a:p>
            <a:pPr algn="just" rtl="1"/>
            <a:r>
              <a:rPr lang="ar-SA" sz="1800" dirty="0">
                <a:cs typeface="B Nazanin" panose="00000400000000000000" pitchFamily="2" charset="-78"/>
              </a:rPr>
              <a:t>جهت افزایش درگیر بودن پرسنل با بیماران لزوم شناسایی و تعدیل موانع سازمانی نظیر نسبت پایین کارکنان به بیمار، تراکم بالای بیماران و نیز موانع محیط فیزیکی احساس می­شود. </a:t>
            </a:r>
            <a:endParaRPr lang="fa-IR" sz="1800" dirty="0">
              <a:cs typeface="B Nazanin" panose="00000400000000000000" pitchFamily="2" charset="-78"/>
            </a:endParaRPr>
          </a:p>
          <a:p>
            <a:pPr algn="just" rtl="1"/>
            <a:endParaRPr lang="fa-IR" sz="1800" dirty="0">
              <a:cs typeface="B Nazanin" panose="00000400000000000000" pitchFamily="2" charset="-78"/>
            </a:endParaRPr>
          </a:p>
          <a:p>
            <a:pPr algn="just" rtl="1"/>
            <a:endParaRPr lang="fa-IR" sz="1800" dirty="0">
              <a:cs typeface="B Nazanin" panose="00000400000000000000" pitchFamily="2" charset="-78"/>
            </a:endParaRPr>
          </a:p>
          <a:p>
            <a:pPr algn="r" rtl="1"/>
            <a:endParaRPr lang="fa-IR" sz="1800" dirty="0"/>
          </a:p>
          <a:p>
            <a:pPr algn="just" rtl="1"/>
            <a:endParaRPr lang="fa-IR" sz="1800" dirty="0">
              <a:cs typeface="B Nazanin" panose="00000400000000000000" pitchFamily="2" charset="-78"/>
            </a:endParaRPr>
          </a:p>
          <a:p>
            <a:pPr algn="just" rtl="1"/>
            <a:r>
              <a:rPr lang="ar-SA" sz="1800" dirty="0">
                <a:cs typeface="B Nazanin" panose="00000400000000000000" pitchFamily="2" charset="-78"/>
              </a:rPr>
              <a:t> </a:t>
            </a:r>
            <a:endParaRPr lang="fa-IR" sz="1800" dirty="0">
              <a:cs typeface="B Nazanin" panose="00000400000000000000" pitchFamily="2" charset="-78"/>
            </a:endParaRPr>
          </a:p>
        </p:txBody>
      </p:sp>
      <p:sp>
        <p:nvSpPr>
          <p:cNvPr id="5" name="Rectangle 4"/>
          <p:cNvSpPr/>
          <p:nvPr/>
        </p:nvSpPr>
        <p:spPr>
          <a:xfrm>
            <a:off x="2623455" y="222000"/>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جمع بندی</a:t>
            </a:r>
          </a:p>
        </p:txBody>
      </p:sp>
      <p:pic>
        <p:nvPicPr>
          <p:cNvPr id="6"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3648965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0006" y="1402080"/>
            <a:ext cx="8696325" cy="5181600"/>
          </a:xfrm>
        </p:spPr>
        <p:txBody>
          <a:bodyPr/>
          <a:lstStyle/>
          <a:p>
            <a:pPr algn="r" rtl="1"/>
            <a:r>
              <a:rPr lang="fa-IR" sz="2400" dirty="0">
                <a:cs typeface="B Nazanin" panose="00000400000000000000" pitchFamily="2" charset="-78"/>
              </a:rPr>
              <a:t>اکثر </a:t>
            </a:r>
            <a:r>
              <a:rPr lang="fa-IR" sz="2400" dirty="0">
                <a:cs typeface="B Nazanin" panose="00000400000000000000" pitchFamily="2" charset="-78"/>
              </a:rPr>
              <a:t>پرسنل درمانی بر اهمیت ارائه­ی اطلاعات برای بیمار درباره­ی نحوه­ی خودمراقبتی، وظایف پرسنل و روتین بیمارستان تاکید </a:t>
            </a:r>
            <a:r>
              <a:rPr lang="fa-IR" sz="2400" dirty="0">
                <a:cs typeface="B Nazanin" panose="00000400000000000000" pitchFamily="2" charset="-78"/>
              </a:rPr>
              <a:t>دارند</a:t>
            </a:r>
            <a:r>
              <a:rPr lang="fa-IR" sz="2400" dirty="0">
                <a:cs typeface="B Nazanin" panose="00000400000000000000" pitchFamily="2" charset="-78"/>
              </a:rPr>
              <a:t>. آن­ها اطلاعات را حین ادمیت، در طول بستری یا زمان به وجود آمدن مسایل خاص ارائه </a:t>
            </a:r>
            <a:r>
              <a:rPr lang="fa-IR" sz="2400" dirty="0">
                <a:cs typeface="B Nazanin" panose="00000400000000000000" pitchFamily="2" charset="-78"/>
              </a:rPr>
              <a:t>می­دهند</a:t>
            </a:r>
            <a:r>
              <a:rPr lang="fa-IR" sz="2400" dirty="0">
                <a:cs typeface="B Nazanin" panose="00000400000000000000" pitchFamily="2" charset="-78"/>
              </a:rPr>
              <a:t>. </a:t>
            </a:r>
            <a:endParaRPr lang="fa-IR" sz="2400" dirty="0">
              <a:cs typeface="B Nazanin" panose="00000400000000000000" pitchFamily="2" charset="-78"/>
            </a:endParaRPr>
          </a:p>
          <a:p>
            <a:pPr algn="r" rtl="1"/>
            <a:r>
              <a:rPr lang="fa-IR" sz="2400" dirty="0">
                <a:cs typeface="B Nazanin" panose="00000400000000000000" pitchFamily="2" charset="-78"/>
              </a:rPr>
              <a:t>بیماران </a:t>
            </a:r>
            <a:r>
              <a:rPr lang="fa-IR" sz="2400" dirty="0">
                <a:cs typeface="B Nazanin" panose="00000400000000000000" pitchFamily="2" charset="-78"/>
              </a:rPr>
              <a:t>نیز خواستار دریافت اطلاعات خصوصا درباره­ی بیماری، داروها و سیر درمانی­شان </a:t>
            </a:r>
            <a:r>
              <a:rPr lang="fa-IR" sz="2400" dirty="0">
                <a:cs typeface="B Nazanin" panose="00000400000000000000" pitchFamily="2" charset="-78"/>
              </a:rPr>
              <a:t>هستند که </a:t>
            </a:r>
            <a:r>
              <a:rPr lang="fa-IR" sz="2400" dirty="0">
                <a:cs typeface="B Nazanin" panose="00000400000000000000" pitchFamily="2" charset="-78"/>
              </a:rPr>
              <a:t>با افزایش درک و فهم بیماران به افزایش توانمندی آن­ها کمک </a:t>
            </a:r>
            <a:r>
              <a:rPr lang="fa-IR" sz="2400" dirty="0">
                <a:cs typeface="B Nazanin" panose="00000400000000000000" pitchFamily="2" charset="-78"/>
              </a:rPr>
              <a:t>می­کند.</a:t>
            </a:r>
          </a:p>
          <a:p>
            <a:pPr algn="r" rtl="1"/>
            <a:r>
              <a:rPr lang="ar-SA" sz="2400" dirty="0">
                <a:cs typeface="B Nazanin" panose="00000400000000000000" pitchFamily="2" charset="-78"/>
              </a:rPr>
              <a:t>نداشتن اطلاعات درباره­ی روتین­های بخش و برنامه درمانی خود یکی از دلایل اصلی پرخاشگری و خشونت در مطالعه­ی </a:t>
            </a:r>
            <a:r>
              <a:rPr lang="en-US" sz="2400" dirty="0" err="1">
                <a:cs typeface="B Nazanin" panose="00000400000000000000" pitchFamily="2" charset="-78"/>
              </a:rPr>
              <a:t>Kontio</a:t>
            </a:r>
            <a:r>
              <a:rPr lang="ar-SA" sz="2400" dirty="0">
                <a:cs typeface="B Nazanin" panose="00000400000000000000" pitchFamily="2" charset="-78"/>
              </a:rPr>
              <a:t> بود. </a:t>
            </a:r>
            <a:endParaRPr lang="fa-IR" sz="2400" dirty="0">
              <a:cs typeface="B Nazanin" panose="00000400000000000000" pitchFamily="2" charset="-78"/>
            </a:endParaRPr>
          </a:p>
          <a:p>
            <a:pPr algn="r" rtl="1"/>
            <a:r>
              <a:rPr lang="ar-SA" sz="2400" dirty="0">
                <a:cs typeface="B Nazanin" panose="00000400000000000000" pitchFamily="2" charset="-78"/>
              </a:rPr>
              <a:t>ارائه اطلاعات به بیماران در خصوص قوانین بخش با زبان همدلانه و مبتنی بر منطق در زمان پذیرش ضروری به نظر می­رسد</a:t>
            </a:r>
            <a:r>
              <a:rPr lang="fa-IR" sz="2400" dirty="0">
                <a:cs typeface="B Nazanin" panose="00000400000000000000" pitchFamily="2" charset="-78"/>
              </a:rPr>
              <a:t>.</a:t>
            </a:r>
          </a:p>
          <a:p>
            <a:pPr algn="r" rtl="1"/>
            <a:r>
              <a:rPr lang="fa-IR" sz="2400" dirty="0">
                <a:cs typeface="B Nazanin" panose="00000400000000000000" pitchFamily="2" charset="-78"/>
              </a:rPr>
              <a:t>ارتباط </a:t>
            </a:r>
            <a:r>
              <a:rPr lang="fa-IR" sz="2400" dirty="0">
                <a:cs typeface="B Nazanin" panose="00000400000000000000" pitchFamily="2" charset="-78"/>
              </a:rPr>
              <a:t>ساده و </a:t>
            </a:r>
            <a:r>
              <a:rPr lang="fa-IR" sz="2400" dirty="0">
                <a:cs typeface="B Nazanin" panose="00000400000000000000" pitchFamily="2" charset="-78"/>
              </a:rPr>
              <a:t>واضح اطلاعات، </a:t>
            </a:r>
            <a:r>
              <a:rPr lang="fa-IR" sz="2400" dirty="0">
                <a:cs typeface="B Nazanin" panose="00000400000000000000" pitchFamily="2" charset="-78"/>
              </a:rPr>
              <a:t>به عنوان یک روش کلیدی جهت ایجاد درک مشترک بین بیماران و کارکنان کمک </a:t>
            </a:r>
            <a:r>
              <a:rPr lang="fa-IR" sz="2400" dirty="0">
                <a:cs typeface="B Nazanin" panose="00000400000000000000" pitchFamily="2" charset="-78"/>
              </a:rPr>
              <a:t>می­کرد.</a:t>
            </a:r>
          </a:p>
          <a:p>
            <a:pPr algn="r" rtl="1"/>
            <a:r>
              <a:rPr lang="ar-SA" sz="2400" dirty="0">
                <a:cs typeface="B Nazanin" panose="00000400000000000000" pitchFamily="2" charset="-78"/>
              </a:rPr>
              <a:t>ارائه </a:t>
            </a:r>
            <a:r>
              <a:rPr lang="ar-SA" sz="2400" dirty="0">
                <a:cs typeface="B Nazanin" panose="00000400000000000000" pitchFamily="2" charset="-78"/>
              </a:rPr>
              <a:t>اطلاعات به بیماران </a:t>
            </a:r>
            <a:r>
              <a:rPr lang="ar-SA" sz="2400" dirty="0">
                <a:cs typeface="B Nazanin" panose="00000400000000000000" pitchFamily="2" charset="-78"/>
              </a:rPr>
              <a:t>می­تواند </a:t>
            </a:r>
            <a:r>
              <a:rPr lang="ar-SA" sz="2400" dirty="0">
                <a:cs typeface="B Nazanin" panose="00000400000000000000" pitchFamily="2" charset="-78"/>
              </a:rPr>
              <a:t>به صورت پوسترهایی در بخش نصب شود. </a:t>
            </a:r>
            <a:endParaRPr lang="fa-IR" sz="2400" dirty="0">
              <a:cs typeface="B Nazanin" panose="00000400000000000000" pitchFamily="2" charset="-78"/>
            </a:endParaRPr>
          </a:p>
          <a:p>
            <a:pPr algn="r" rtl="1"/>
            <a:endParaRPr lang="fa-IR" sz="2400" dirty="0">
              <a:cs typeface="B Nazanin" panose="00000400000000000000" pitchFamily="2" charset="-78"/>
            </a:endParaRPr>
          </a:p>
          <a:p>
            <a:pPr algn="r"/>
            <a:endParaRPr lang="fa-IR" sz="24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آموزش: </a:t>
            </a: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895835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0197" y="1894732"/>
            <a:ext cx="7886700" cy="3816856"/>
          </a:xfrm>
        </p:spPr>
        <p:txBody>
          <a:bodyPr>
            <a:normAutofit/>
          </a:bodyPr>
          <a:lstStyle/>
          <a:p>
            <a:pPr algn="just" rtl="1">
              <a:lnSpc>
                <a:spcPct val="150000"/>
              </a:lnSpc>
            </a:pPr>
            <a:r>
              <a:rPr lang="ar-SA" sz="2400" dirty="0">
                <a:cs typeface="B Nazanin" panose="00000400000000000000" pitchFamily="2" charset="-78"/>
              </a:rPr>
              <a:t>منظور </a:t>
            </a:r>
            <a:r>
              <a:rPr lang="ar-SA" sz="2400" dirty="0">
                <a:cs typeface="B Nazanin" panose="00000400000000000000" pitchFamily="2" charset="-78"/>
              </a:rPr>
              <a:t>از </a:t>
            </a:r>
            <a:r>
              <a:rPr lang="ar-SA" sz="2400" dirty="0">
                <a:cs typeface="B Nazanin" panose="00000400000000000000" pitchFamily="2" charset="-78"/>
              </a:rPr>
              <a:t>محی</a:t>
            </a:r>
            <a:r>
              <a:rPr lang="fa-IR" sz="2400" dirty="0">
                <a:cs typeface="B Nazanin" panose="00000400000000000000" pitchFamily="2" charset="-78"/>
              </a:rPr>
              <a:t>ط</a:t>
            </a:r>
            <a:r>
              <a:rPr lang="ar-SA" sz="2400" dirty="0">
                <a:cs typeface="B Nazanin" panose="00000400000000000000" pitchFamily="2" charset="-78"/>
              </a:rPr>
              <a:t> </a:t>
            </a:r>
            <a:r>
              <a:rPr lang="ar-SA" sz="2400" dirty="0">
                <a:cs typeface="B Nazanin" panose="00000400000000000000" pitchFamily="2" charset="-78"/>
              </a:rPr>
              <a:t>زندگی عاری از حوادث، زندگی بیمار در یک محیط طبیعی است که نیازهای جسمی، روانی، اجتماعی و </a:t>
            </a:r>
            <a:r>
              <a:rPr lang="fa-IR" sz="2400" dirty="0">
                <a:cs typeface="B Nazanin" panose="00000400000000000000" pitchFamily="2" charset="-78"/>
              </a:rPr>
              <a:t>معنوی</a:t>
            </a:r>
            <a:r>
              <a:rPr lang="ar-SA" sz="2400" dirty="0">
                <a:cs typeface="B Nazanin" panose="00000400000000000000" pitchFamily="2" charset="-78"/>
              </a:rPr>
              <a:t> </a:t>
            </a:r>
            <a:r>
              <a:rPr lang="ar-SA" sz="2400" dirty="0">
                <a:cs typeface="B Nazanin" panose="00000400000000000000" pitchFamily="2" charset="-78"/>
              </a:rPr>
              <a:t>وی تامین می­شود و از طرف دیگر طرح محیط به گونه­ای است که عاری از احتمال بروز حوادث </a:t>
            </a:r>
            <a:r>
              <a:rPr lang="fa-IR" sz="2400" dirty="0">
                <a:cs typeface="B Nazanin" panose="00000400000000000000" pitchFamily="2" charset="-78"/>
              </a:rPr>
              <a:t>می باشد</a:t>
            </a:r>
            <a:r>
              <a:rPr lang="ar-SA" sz="2400" dirty="0">
                <a:cs typeface="B Nazanin" panose="00000400000000000000" pitchFamily="2" charset="-78"/>
              </a:rPr>
              <a:t>. </a:t>
            </a:r>
            <a:endParaRPr lang="fa-IR" sz="2400" dirty="0">
              <a:cs typeface="B Nazanin" panose="00000400000000000000" pitchFamily="2" charset="-78"/>
            </a:endParaRPr>
          </a:p>
          <a:p>
            <a:pPr algn="just" rtl="1">
              <a:lnSpc>
                <a:spcPct val="150000"/>
              </a:lnSpc>
            </a:pPr>
            <a:r>
              <a:rPr lang="ar-SA" sz="2400" b="1" dirty="0">
                <a:solidFill>
                  <a:schemeClr val="accent1">
                    <a:lumMod val="75000"/>
                  </a:schemeClr>
                </a:solidFill>
                <a:effectLst>
                  <a:outerShdw blurRad="38100" dist="38100" dir="2700000" algn="tl">
                    <a:srgbClr val="000000">
                      <a:alpha val="43137"/>
                    </a:srgbClr>
                  </a:outerShdw>
                </a:effectLst>
                <a:cs typeface="B Nazanin" panose="00000400000000000000" pitchFamily="2" charset="-78"/>
              </a:rPr>
              <a:t>طبق تجارب کارکنان نیاز است تا بین این دو مورد تعادل ایجاد شود که کار مشکلی بیان </a:t>
            </a:r>
            <a:r>
              <a:rPr lang="ar-SA" sz="2400" b="1" dirty="0">
                <a:solidFill>
                  <a:schemeClr val="accent1">
                    <a:lumMod val="75000"/>
                  </a:schemeClr>
                </a:solidFill>
                <a:effectLst>
                  <a:outerShdw blurRad="38100" dist="38100" dir="2700000" algn="tl">
                    <a:srgbClr val="000000">
                      <a:alpha val="43137"/>
                    </a:srgbClr>
                  </a:outerShdw>
                </a:effectLst>
                <a:cs typeface="B Nazanin" panose="00000400000000000000" pitchFamily="2" charset="-78"/>
              </a:rPr>
              <a:t>شد. </a:t>
            </a:r>
            <a:endParaRPr lang="en-US" sz="2400" b="1" dirty="0">
              <a:solidFill>
                <a:schemeClr val="accent1">
                  <a:lumMod val="75000"/>
                </a:schemeClr>
              </a:solidFill>
              <a:effectLst>
                <a:outerShdw blurRad="38100" dist="38100" dir="2700000" algn="tl">
                  <a:srgbClr val="000000">
                    <a:alpha val="43137"/>
                  </a:srgbClr>
                </a:outerShdw>
              </a:effectLst>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محیط زندگی عاری از </a:t>
            </a:r>
            <a:r>
              <a:rPr lang="fa-IR" sz="3200" dirty="0">
                <a:solidFill>
                  <a:prstClr val="white"/>
                </a:solidFill>
                <a:effectLst>
                  <a:outerShdw blurRad="38100" dist="38100" dir="2700000" algn="tl">
                    <a:srgbClr val="000000">
                      <a:alpha val="43137"/>
                    </a:srgbClr>
                  </a:outerShdw>
                </a:effectLst>
                <a:cs typeface="B Titr" panose="00000700000000000000" pitchFamily="2" charset="-78"/>
              </a:rPr>
              <a:t>حوادث</a:t>
            </a:r>
            <a:endParaRPr lang="fa-IR" sz="3200" dirty="0">
              <a:solidFill>
                <a:prstClr val="white"/>
              </a:solidFill>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225124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493520"/>
            <a:ext cx="8229600" cy="4389120"/>
          </a:xfrm>
        </p:spPr>
        <p:txBody>
          <a:bodyPr/>
          <a:lstStyle/>
          <a:p>
            <a:pPr algn="just" rtl="1">
              <a:lnSpc>
                <a:spcPct val="150000"/>
              </a:lnSpc>
            </a:pPr>
            <a:r>
              <a:rPr lang="fa-IR" sz="2400" dirty="0">
                <a:cs typeface="B Nazanin" panose="00000400000000000000" pitchFamily="2" charset="-78"/>
              </a:rPr>
              <a:t>در </a:t>
            </a:r>
            <a:r>
              <a:rPr lang="fa-IR" sz="2400" dirty="0">
                <a:cs typeface="B Nazanin" panose="00000400000000000000" pitchFamily="2" charset="-78"/>
              </a:rPr>
              <a:t>مذاکره علت تضادها و واکنش­های بیماران بررسی می­شود و به دنبال راه­حلی منطقی جهت حل تضادها هستند. </a:t>
            </a:r>
            <a:endParaRPr lang="fa-IR" sz="2400" dirty="0">
              <a:cs typeface="B Nazanin" panose="00000400000000000000" pitchFamily="2" charset="-78"/>
            </a:endParaRPr>
          </a:p>
          <a:p>
            <a:pPr algn="just" rtl="1">
              <a:lnSpc>
                <a:spcPct val="150000"/>
              </a:lnSpc>
            </a:pPr>
            <a:r>
              <a:rPr lang="fa-IR" sz="2400" dirty="0">
                <a:cs typeface="B Nazanin" panose="00000400000000000000" pitchFamily="2" charset="-78"/>
              </a:rPr>
              <a:t>راه­حل­ها </a:t>
            </a:r>
            <a:r>
              <a:rPr lang="fa-IR" sz="2400" dirty="0">
                <a:cs typeface="B Nazanin" panose="00000400000000000000" pitchFamily="2" charset="-78"/>
              </a:rPr>
              <a:t>و پاسخ­های منطقی معمولا حتی در صورتی که مطابق میل بیمار نباشد، مورد قبول واقع می­شود</a:t>
            </a:r>
            <a:r>
              <a:rPr lang="fa-IR" sz="2400" dirty="0">
                <a:cs typeface="B Nazanin" panose="00000400000000000000" pitchFamily="2" charset="-78"/>
              </a:rPr>
              <a:t>.</a:t>
            </a:r>
          </a:p>
          <a:p>
            <a:pPr algn="just" rtl="1">
              <a:lnSpc>
                <a:spcPct val="150000"/>
              </a:lnSpc>
            </a:pPr>
            <a:r>
              <a:rPr lang="ar-SA" sz="2400" dirty="0">
                <a:cs typeface="B Nazanin" panose="00000400000000000000" pitchFamily="2" charset="-78"/>
              </a:rPr>
              <a:t>در مطالعه­ای بیماران توصیف کردند که </a:t>
            </a:r>
            <a:r>
              <a:rPr lang="ar-SA" sz="2400" dirty="0">
                <a:cs typeface="B Nazanin" panose="00000400000000000000" pitchFamily="2" charset="-78"/>
              </a:rPr>
              <a:t>فقدان </a:t>
            </a:r>
            <a:r>
              <a:rPr lang="ar-SA" sz="2400" dirty="0">
                <a:cs typeface="B Nazanin" panose="00000400000000000000" pitchFamily="2" charset="-78"/>
              </a:rPr>
              <a:t>مذاکره و مهارت­های آرام­سازی (</a:t>
            </a:r>
            <a:r>
              <a:rPr lang="en-US" sz="2400" dirty="0">
                <a:cs typeface="B Nazanin" panose="00000400000000000000" pitchFamily="2" charset="-78"/>
              </a:rPr>
              <a:t>de-escalation</a:t>
            </a:r>
            <a:r>
              <a:rPr lang="ar-SA" sz="2400" dirty="0">
                <a:cs typeface="B Nazanin" panose="00000400000000000000" pitchFamily="2" charset="-78"/>
              </a:rPr>
              <a:t>) از طرف </a:t>
            </a:r>
            <a:r>
              <a:rPr lang="ar-SA" sz="2400" dirty="0">
                <a:cs typeface="B Nazanin" panose="00000400000000000000" pitchFamily="2" charset="-78"/>
              </a:rPr>
              <a:t>کارکنان </a:t>
            </a:r>
            <a:r>
              <a:rPr lang="ar-SA" sz="2400" dirty="0">
                <a:cs typeface="B Nazanin" panose="00000400000000000000" pitchFamily="2" charset="-78"/>
              </a:rPr>
              <a:t>با پرخاشگری بیماران بستری  </a:t>
            </a:r>
            <a:r>
              <a:rPr lang="ar-SA" sz="2400" dirty="0">
                <a:cs typeface="B Nazanin" panose="00000400000000000000" pitchFamily="2" charset="-78"/>
              </a:rPr>
              <a:t>مرتبط</a:t>
            </a:r>
            <a:r>
              <a:rPr lang="fa-IR" sz="2400" dirty="0">
                <a:cs typeface="B Nazanin" panose="00000400000000000000" pitchFamily="2" charset="-78"/>
              </a:rPr>
              <a:t> </a:t>
            </a:r>
            <a:r>
              <a:rPr lang="ar-SA" sz="2400" dirty="0">
                <a:cs typeface="B Nazanin" panose="00000400000000000000" pitchFamily="2" charset="-78"/>
              </a:rPr>
              <a:t>بود.</a:t>
            </a:r>
            <a:endParaRPr lang="en-US" sz="2400" dirty="0">
              <a:cs typeface="B Nazanin" panose="00000400000000000000" pitchFamily="2" charset="-78"/>
            </a:endParaRPr>
          </a:p>
          <a:p>
            <a:pPr algn="just" rtl="1">
              <a:lnSpc>
                <a:spcPct val="150000"/>
              </a:lnSpc>
            </a:pPr>
            <a:r>
              <a:rPr lang="fa-IR" sz="2400" dirty="0">
                <a:cs typeface="B Nazanin" panose="00000400000000000000" pitchFamily="2" charset="-78"/>
              </a:rPr>
              <a:t>گاهی پرسنل با دادن امتیاز خاص و یا قول انجام کاری برای بیمار وی را برای همکاری تشویق می­کنند تا پروسیجرهای مراقبتی نظیر خونگیری را انجام دهند</a:t>
            </a:r>
            <a:r>
              <a:rPr lang="fa-IR" sz="2400" dirty="0">
                <a:cs typeface="B Nazanin" panose="00000400000000000000" pitchFamily="2" charset="-78"/>
              </a:rPr>
              <a:t>.</a:t>
            </a:r>
          </a:p>
          <a:p>
            <a:pPr marL="0" indent="0" algn="just" rtl="1">
              <a:buNone/>
            </a:pPr>
            <a:endParaRPr lang="en-US" sz="2400" dirty="0">
              <a:cs typeface="B Nazanin" panose="00000400000000000000" pitchFamily="2" charset="-78"/>
            </a:endParaRPr>
          </a:p>
          <a:p>
            <a:pPr algn="r" rtl="1"/>
            <a:endParaRPr lang="fa-IR" dirty="0"/>
          </a:p>
        </p:txBody>
      </p:sp>
      <p:sp>
        <p:nvSpPr>
          <p:cNvPr id="4" name="Rectangle 3"/>
          <p:cNvSpPr/>
          <p:nvPr/>
        </p:nvSpPr>
        <p:spPr>
          <a:xfrm>
            <a:off x="2623455" y="222000"/>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مذاکره: </a:t>
            </a: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1517032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493520"/>
            <a:ext cx="8229600" cy="5105400"/>
          </a:xfrm>
        </p:spPr>
        <p:txBody>
          <a:bodyPr/>
          <a:lstStyle/>
          <a:p>
            <a:pPr algn="just" rtl="1">
              <a:lnSpc>
                <a:spcPct val="150000"/>
              </a:lnSpc>
            </a:pPr>
            <a:r>
              <a:rPr lang="fa-IR" sz="2400" dirty="0">
                <a:cs typeface="B Nazanin" panose="00000400000000000000" pitchFamily="2" charset="-78"/>
              </a:rPr>
              <a:t>مشارکت </a:t>
            </a:r>
            <a:r>
              <a:rPr lang="fa-IR" sz="2400" dirty="0">
                <a:cs typeface="B Nazanin" panose="00000400000000000000" pitchFamily="2" charset="-78"/>
              </a:rPr>
              <a:t>دادن بیمار در امور مراقبتی خودش سبب حس کنترل فرد هم بر افکار و احساسات و هم دنیای خارج می­شود. </a:t>
            </a:r>
            <a:endParaRPr lang="en-US" sz="2400" dirty="0">
              <a:cs typeface="B Nazanin" panose="00000400000000000000" pitchFamily="2" charset="-78"/>
            </a:endParaRPr>
          </a:p>
          <a:p>
            <a:pPr algn="just" rtl="1">
              <a:lnSpc>
                <a:spcPct val="150000"/>
              </a:lnSpc>
            </a:pPr>
            <a:r>
              <a:rPr lang="fa-IR" sz="2400" dirty="0">
                <a:cs typeface="B Nazanin" panose="00000400000000000000" pitchFamily="2" charset="-78"/>
              </a:rPr>
              <a:t>برخی </a:t>
            </a:r>
            <a:r>
              <a:rPr lang="fa-IR" sz="2400" dirty="0">
                <a:cs typeface="B Nazanin" panose="00000400000000000000" pitchFamily="2" charset="-78"/>
              </a:rPr>
              <a:t>از پرسنل در هنگام اخذ تصمیمات درمانی و مراقبتی و اجرای پروسیجرها به نظرات بیمار گوش می­کنند.</a:t>
            </a:r>
            <a:endParaRPr lang="en-US" sz="2400" dirty="0">
              <a:cs typeface="B Nazanin" panose="00000400000000000000" pitchFamily="2" charset="-78"/>
            </a:endParaRPr>
          </a:p>
          <a:p>
            <a:pPr algn="just" rtl="1">
              <a:lnSpc>
                <a:spcPct val="150000"/>
              </a:lnSpc>
            </a:pPr>
            <a:r>
              <a:rPr lang="fa-IR" sz="2400" dirty="0">
                <a:cs typeface="B Nazanin" panose="00000400000000000000" pitchFamily="2" charset="-78"/>
              </a:rPr>
              <a:t>در مقابل طبق تجارب برخی بیماران، در زمان تصمیم­گیری­های مراقبتی و درمانی از آن­ها نظرخواهی نمی­شود و یا به نظرات آن­ها اهمیتی داده نمی­شود که سبب کاهش عزت نفس و خودکارآمدی بیماران </a:t>
            </a:r>
            <a:r>
              <a:rPr lang="fa-IR" sz="2400" dirty="0">
                <a:cs typeface="B Nazanin" panose="00000400000000000000" pitchFamily="2" charset="-78"/>
              </a:rPr>
              <a:t>می­شد.</a:t>
            </a:r>
            <a:endParaRPr lang="en-US" sz="2400" dirty="0">
              <a:cs typeface="B Nazanin" panose="00000400000000000000" pitchFamily="2" charset="-78"/>
            </a:endParaRPr>
          </a:p>
          <a:p>
            <a:pPr algn="just"/>
            <a:endParaRPr lang="fa-IR" sz="20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مشارکت دادن: </a:t>
            </a: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4195132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rtl="1"/>
            <a:endParaRPr lang="fa-IR" sz="2400" dirty="0">
              <a:cs typeface="B Nazanin" panose="00000400000000000000" pitchFamily="2" charset="-78"/>
            </a:endParaRPr>
          </a:p>
        </p:txBody>
      </p:sp>
      <p:sp>
        <p:nvSpPr>
          <p:cNvPr id="4" name="Rounded Rectangle 3"/>
          <p:cNvSpPr/>
          <p:nvPr/>
        </p:nvSpPr>
        <p:spPr>
          <a:xfrm>
            <a:off x="2286000" y="2133600"/>
            <a:ext cx="7680960" cy="19507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rtl="1"/>
            <a:r>
              <a:rPr lang="ar-SA" sz="2800" dirty="0">
                <a:solidFill>
                  <a:prstClr val="black"/>
                </a:solidFill>
                <a:cs typeface="B Nazanin" panose="00000400000000000000" pitchFamily="2" charset="-78"/>
              </a:rPr>
              <a:t>برگزاری دوره­های آموزشی جهت افزایش درک روانشناختی کارکنان خصوصا کمک­بهیاران و خدمات از بیماری­های روانشناختی و همچنین مهارت­های ارتباطی نظیر </a:t>
            </a:r>
            <a:r>
              <a:rPr lang="en-US" sz="2800" dirty="0">
                <a:solidFill>
                  <a:prstClr val="black"/>
                </a:solidFill>
                <a:cs typeface="B Nazanin" panose="00000400000000000000" pitchFamily="2" charset="-78"/>
              </a:rPr>
              <a:t>de-escalation</a:t>
            </a:r>
            <a:r>
              <a:rPr lang="ar-SA" sz="2800" dirty="0">
                <a:solidFill>
                  <a:prstClr val="black"/>
                </a:solidFill>
                <a:cs typeface="B Nazanin" panose="00000400000000000000" pitchFamily="2" charset="-78"/>
              </a:rPr>
              <a:t>، مذاکره و غیره با بیماران ضروری به نظر می­رسد. </a:t>
            </a:r>
            <a:endParaRPr lang="fa-IR" sz="2800" dirty="0">
              <a:solidFill>
                <a:prstClr val="black"/>
              </a:solidFill>
              <a:cs typeface="B Nazanin" panose="00000400000000000000" pitchFamily="2" charset="-78"/>
            </a:endParaRPr>
          </a:p>
        </p:txBody>
      </p:sp>
    </p:spTree>
    <p:extLst>
      <p:ext uri="{BB962C8B-B14F-4D97-AF65-F5344CB8AC3E}">
        <p14:creationId xmlns:p14="http://schemas.microsoft.com/office/powerpoint/2010/main" val="8641660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2160" y="1630680"/>
            <a:ext cx="8214360" cy="4907280"/>
          </a:xfrm>
        </p:spPr>
        <p:txBody>
          <a:bodyPr/>
          <a:lstStyle/>
          <a:p>
            <a:pPr algn="r" rtl="1"/>
            <a:r>
              <a:rPr lang="ar-SA" sz="2000" dirty="0">
                <a:cs typeface="B Nazanin" panose="00000400000000000000" pitchFamily="2" charset="-78"/>
              </a:rPr>
              <a:t>در </a:t>
            </a:r>
            <a:r>
              <a:rPr lang="en-US" sz="2000" dirty="0">
                <a:cs typeface="B Nazanin" panose="00000400000000000000" pitchFamily="2" charset="-78"/>
              </a:rPr>
              <a:t>limit sitting </a:t>
            </a:r>
            <a:r>
              <a:rPr lang="ar-SA" sz="2000" dirty="0">
                <a:cs typeface="B Nazanin" panose="00000400000000000000" pitchFamily="2" charset="-78"/>
              </a:rPr>
              <a:t> شخص دارای قدرت برای فردی دیگر مرزهایی تعیین می­کند.</a:t>
            </a:r>
            <a:r>
              <a:rPr lang="ar-SA" sz="2000" dirty="0">
                <a:cs typeface="B Nazanin" panose="00000400000000000000" pitchFamily="2" charset="-78"/>
              </a:rPr>
              <a:t> </a:t>
            </a:r>
            <a:endParaRPr lang="fa-IR" sz="2000" dirty="0">
              <a:cs typeface="B Nazanin" panose="00000400000000000000" pitchFamily="2" charset="-78"/>
            </a:endParaRPr>
          </a:p>
          <a:p>
            <a:pPr algn="r" rtl="1"/>
            <a:r>
              <a:rPr lang="ar-SA" sz="2000" dirty="0">
                <a:cs typeface="B Nazanin" panose="00000400000000000000" pitchFamily="2" charset="-78"/>
              </a:rPr>
              <a:t>بیماران </a:t>
            </a:r>
            <a:r>
              <a:rPr lang="ar-SA" sz="2000" dirty="0">
                <a:cs typeface="B Nazanin" panose="00000400000000000000" pitchFamily="2" charset="-78"/>
              </a:rPr>
              <a:t>مجبور به تبعیت از قوانین از پیش­تعیین </a:t>
            </a:r>
            <a:r>
              <a:rPr lang="fa-IR" sz="2000" dirty="0">
                <a:cs typeface="B Nazanin" panose="00000400000000000000" pitchFamily="2" charset="-78"/>
              </a:rPr>
              <a:t>شده هستن</a:t>
            </a:r>
            <a:r>
              <a:rPr lang="ar-SA" sz="2000" dirty="0">
                <a:cs typeface="B Nazanin" panose="00000400000000000000" pitchFamily="2" charset="-78"/>
              </a:rPr>
              <a:t>د</a:t>
            </a:r>
            <a:r>
              <a:rPr lang="ar-SA" sz="2000" dirty="0">
                <a:cs typeface="B Nazanin" panose="00000400000000000000" pitchFamily="2" charset="-78"/>
              </a:rPr>
              <a:t>. </a:t>
            </a:r>
            <a:r>
              <a:rPr lang="ar-SA" sz="2000" dirty="0">
                <a:cs typeface="B Nazanin" panose="00000400000000000000" pitchFamily="2" charset="-78"/>
              </a:rPr>
              <a:t>این </a:t>
            </a:r>
            <a:r>
              <a:rPr lang="ar-SA" sz="2000" dirty="0">
                <a:cs typeface="B Nazanin" panose="00000400000000000000" pitchFamily="2" charset="-78"/>
              </a:rPr>
              <a:t>قوانین جهت حفظ نظم بخش و یا حفظ ایمنی افراد بخش اجرا </a:t>
            </a:r>
            <a:r>
              <a:rPr lang="ar-SA" sz="2000" dirty="0">
                <a:cs typeface="B Nazanin" panose="00000400000000000000" pitchFamily="2" charset="-78"/>
              </a:rPr>
              <a:t>می­ش</a:t>
            </a:r>
            <a:r>
              <a:rPr lang="fa-IR" sz="2000" dirty="0">
                <a:cs typeface="B Nazanin" panose="00000400000000000000" pitchFamily="2" charset="-78"/>
              </a:rPr>
              <a:t>و</a:t>
            </a:r>
            <a:r>
              <a:rPr lang="ar-SA" sz="2000" dirty="0">
                <a:cs typeface="B Nazanin" panose="00000400000000000000" pitchFamily="2" charset="-78"/>
              </a:rPr>
              <a:t>د</a:t>
            </a:r>
            <a:r>
              <a:rPr lang="ar-SA" sz="2000" dirty="0">
                <a:cs typeface="B Nazanin" panose="00000400000000000000" pitchFamily="2" charset="-78"/>
              </a:rPr>
              <a:t>.</a:t>
            </a:r>
            <a:endParaRPr lang="fa-IR" sz="2000" dirty="0">
              <a:cs typeface="B Nazanin" panose="00000400000000000000" pitchFamily="2" charset="-78"/>
            </a:endParaRPr>
          </a:p>
          <a:p>
            <a:pPr algn="r" rtl="1"/>
            <a:r>
              <a:rPr lang="fa-IR" sz="2000" dirty="0">
                <a:cs typeface="B Nazanin" panose="00000400000000000000" pitchFamily="2" charset="-78"/>
              </a:rPr>
              <a:t>این </a:t>
            </a:r>
            <a:r>
              <a:rPr lang="fa-IR" sz="2000" dirty="0">
                <a:cs typeface="B Nazanin" panose="00000400000000000000" pitchFamily="2" charset="-78"/>
              </a:rPr>
              <a:t>محدودیت­ها همچنین نشان­دهنده اختلاف قدرت بین کارمندان و بیماران است</a:t>
            </a:r>
            <a:r>
              <a:rPr lang="fa-IR" sz="2000" dirty="0">
                <a:cs typeface="B Nazanin" panose="00000400000000000000" pitchFamily="2" charset="-78"/>
              </a:rPr>
              <a:t>. </a:t>
            </a:r>
          </a:p>
          <a:p>
            <a:pPr algn="r" rtl="1"/>
            <a:r>
              <a:rPr lang="ar-SA" sz="2000" dirty="0">
                <a:cs typeface="B Nazanin" panose="00000400000000000000" pitchFamily="2" charset="-78"/>
              </a:rPr>
              <a:t>در مطالعه­ای "تسلیم شدن در برابر مراقبت سرکوبگر" یکی از تجارب غالب بیماران با سابقه بستری بود. </a:t>
            </a:r>
            <a:endParaRPr lang="en-US" sz="2000" dirty="0">
              <a:cs typeface="B Nazanin" panose="00000400000000000000" pitchFamily="2" charset="-78"/>
            </a:endParaRPr>
          </a:p>
          <a:p>
            <a:pPr algn="r" rtl="1"/>
            <a:r>
              <a:rPr lang="ar-SA" sz="2000" dirty="0">
                <a:cs typeface="B Nazanin" panose="00000400000000000000" pitchFamily="2" charset="-78"/>
              </a:rPr>
              <a:t>کارکنان نیز جهت فرار از مشکلات سازمانی یا قانونی احتمالی تنها بر اجرای وظایف­شان تمرکز</a:t>
            </a:r>
            <a:r>
              <a:rPr lang="fa-IR" sz="2000" dirty="0">
                <a:cs typeface="B Nazanin" panose="00000400000000000000" pitchFamily="2" charset="-78"/>
              </a:rPr>
              <a:t> دارند</a:t>
            </a:r>
            <a:r>
              <a:rPr lang="ar-SA" sz="2000" dirty="0">
                <a:cs typeface="B Nazanin" panose="00000400000000000000" pitchFamily="2" charset="-78"/>
              </a:rPr>
              <a:t>. </a:t>
            </a:r>
            <a:endParaRPr lang="fa-IR" sz="2000" dirty="0">
              <a:cs typeface="B Nazanin" panose="00000400000000000000" pitchFamily="2" charset="-78"/>
            </a:endParaRPr>
          </a:p>
          <a:p>
            <a:pPr algn="r" rtl="1"/>
            <a:r>
              <a:rPr lang="fa-IR" sz="2000" dirty="0">
                <a:cs typeface="B Nazanin" panose="00000400000000000000" pitchFamily="2" charset="-78"/>
              </a:rPr>
              <a:t>طبق </a:t>
            </a:r>
            <a:r>
              <a:rPr lang="fa-IR" sz="2000" dirty="0">
                <a:cs typeface="B Nazanin" panose="00000400000000000000" pitchFamily="2" charset="-78"/>
              </a:rPr>
              <a:t>تجارب بیماران، این قوانین آزادی افراد را محدود </a:t>
            </a:r>
            <a:r>
              <a:rPr lang="fa-IR" sz="2000" dirty="0">
                <a:cs typeface="B Nazanin" panose="00000400000000000000" pitchFamily="2" charset="-78"/>
              </a:rPr>
              <a:t>می­کند</a:t>
            </a:r>
            <a:r>
              <a:rPr lang="fa-IR" sz="2000" dirty="0">
                <a:cs typeface="B Nazanin" panose="00000400000000000000" pitchFamily="2" charset="-78"/>
              </a:rPr>
              <a:t> </a:t>
            </a:r>
            <a:r>
              <a:rPr lang="fa-IR" sz="2000" dirty="0">
                <a:cs typeface="B Nazanin" panose="00000400000000000000" pitchFamily="2" charset="-78"/>
              </a:rPr>
              <a:t>که </a:t>
            </a:r>
            <a:r>
              <a:rPr lang="fa-IR" sz="2000" dirty="0">
                <a:cs typeface="B Nazanin" panose="00000400000000000000" pitchFamily="2" charset="-78"/>
              </a:rPr>
              <a:t>با اعتراض برخی بیماران همراه است که  فضای بخش را متشنج می­کند. </a:t>
            </a:r>
            <a:endParaRPr lang="en-US" sz="2000" dirty="0">
              <a:cs typeface="B Nazanin" panose="00000400000000000000" pitchFamily="2" charset="-78"/>
            </a:endParaRPr>
          </a:p>
          <a:p>
            <a:pPr algn="r" rtl="1"/>
            <a:r>
              <a:rPr lang="ar-SA" sz="2000" dirty="0">
                <a:cs typeface="B Nazanin" panose="00000400000000000000" pitchFamily="2" charset="-78"/>
              </a:rPr>
              <a:t>در </a:t>
            </a:r>
            <a:r>
              <a:rPr lang="ar-SA" sz="2000" dirty="0">
                <a:cs typeface="B Nazanin" panose="00000400000000000000" pitchFamily="2" charset="-78"/>
              </a:rPr>
              <a:t>متاآنالیزی، محدودسازی آزادی بیماران از طریق گذاشتن برخی محدودیت­ها یا نادیده­گرفتن درخواست بیمار پیش­بینی کننده­ی 25% از کل پیشایندهای مرتبط با پرخاشگری و خشونت بود.</a:t>
            </a:r>
            <a:endParaRPr lang="fa-IR" sz="2000" dirty="0">
              <a:cs typeface="B Nazanin" panose="00000400000000000000" pitchFamily="2" charset="-78"/>
            </a:endParaRPr>
          </a:p>
          <a:p>
            <a:pPr algn="r" rtl="1"/>
            <a:r>
              <a:rPr lang="fa-IR" sz="2000" dirty="0">
                <a:cs typeface="B Nazanin" panose="00000400000000000000" pitchFamily="2" charset="-78"/>
              </a:rPr>
              <a:t>در </a:t>
            </a:r>
            <a:r>
              <a:rPr lang="fa-IR" sz="2000" dirty="0">
                <a:cs typeface="B Nazanin" panose="00000400000000000000" pitchFamily="2" charset="-78"/>
              </a:rPr>
              <a:t>مطالعه ای عواطف منفی همراه با اعمال قوانین و محدودیتها در بیماران شامل تحقیر، تبعیض، ترس، ناامنی، ناراحتی و ناامیدی بود. و عصبانیت بیشترین احساس همراه با تجربه </a:t>
            </a:r>
            <a:r>
              <a:rPr lang="en-US" sz="2000" dirty="0">
                <a:cs typeface="B Nazanin" panose="00000400000000000000" pitchFamily="2" charset="-78"/>
              </a:rPr>
              <a:t>limit sitting </a:t>
            </a:r>
            <a:r>
              <a:rPr lang="fa-IR" sz="2000" dirty="0">
                <a:cs typeface="B Nazanin" panose="00000400000000000000" pitchFamily="2" charset="-78"/>
              </a:rPr>
              <a:t>بود. </a:t>
            </a:r>
            <a:endParaRPr lang="en-US" sz="2000" dirty="0">
              <a:cs typeface="B Nazanin" panose="00000400000000000000" pitchFamily="2" charset="-78"/>
            </a:endParaRPr>
          </a:p>
          <a:p>
            <a:pPr algn="r" rtl="1"/>
            <a:endParaRPr lang="fa-IR" sz="1800" dirty="0">
              <a:cs typeface="B Nazanin" panose="00000400000000000000" pitchFamily="2" charset="-78"/>
            </a:endParaRPr>
          </a:p>
          <a:p>
            <a:pPr algn="r" rtl="1"/>
            <a:endParaRPr lang="en-US" sz="1800" dirty="0">
              <a:cs typeface="B Nazanin" panose="00000400000000000000" pitchFamily="2" charset="-78"/>
            </a:endParaRPr>
          </a:p>
          <a:p>
            <a:pPr algn="r" rtl="1"/>
            <a:endParaRPr lang="en-US" sz="1800" dirty="0">
              <a:cs typeface="B Nazanin" panose="00000400000000000000" pitchFamily="2" charset="-78"/>
            </a:endParaRPr>
          </a:p>
          <a:p>
            <a:pPr algn="r"/>
            <a:endParaRPr lang="fa-IR" sz="18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تدوین و اجرای قوانین </a:t>
            </a:r>
            <a:r>
              <a:rPr lang="fa-IR" sz="3200" dirty="0">
                <a:solidFill>
                  <a:prstClr val="white"/>
                </a:solidFill>
                <a:effectLst>
                  <a:outerShdw blurRad="38100" dist="38100" dir="2700000" algn="tl">
                    <a:srgbClr val="000000">
                      <a:alpha val="43137"/>
                    </a:srgbClr>
                  </a:outerShdw>
                </a:effectLst>
                <a:cs typeface="B Titr" panose="00000700000000000000" pitchFamily="2" charset="-78"/>
              </a:rPr>
              <a:t>:</a:t>
            </a:r>
            <a:endParaRPr lang="fa-IR"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424824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447800"/>
            <a:ext cx="8229600" cy="4831080"/>
          </a:xfrm>
        </p:spPr>
        <p:txBody>
          <a:bodyPr/>
          <a:lstStyle/>
          <a:p>
            <a:pPr algn="just" rtl="1">
              <a:lnSpc>
                <a:spcPct val="150000"/>
              </a:lnSpc>
            </a:pPr>
            <a:r>
              <a:rPr lang="fa-IR" sz="2400" dirty="0">
                <a:cs typeface="B Nazanin" panose="00000400000000000000" pitchFamily="2" charset="-78"/>
              </a:rPr>
              <a:t>برخی </a:t>
            </a:r>
            <a:r>
              <a:rPr lang="fa-IR" sz="2400" dirty="0">
                <a:cs typeface="B Nazanin" panose="00000400000000000000" pitchFamily="2" charset="-78"/>
              </a:rPr>
              <a:t>کاهش آزادی در بخش را تنها به قوانین نسبت نمی</a:t>
            </a:r>
            <a:r>
              <a:rPr lang="en-US" sz="2400" dirty="0">
                <a:cs typeface="B Nazanin" panose="00000400000000000000" pitchFamily="2" charset="-78"/>
              </a:rPr>
              <a:t> </a:t>
            </a:r>
            <a:r>
              <a:rPr lang="fa-IR" sz="2400" dirty="0">
                <a:cs typeface="B Nazanin" panose="00000400000000000000" pitchFamily="2" charset="-78"/>
              </a:rPr>
              <a:t>دهند بلکه اجراکنندگان محدودسازی نیز نقش مهمی دارند. </a:t>
            </a:r>
            <a:endParaRPr lang="en-US" sz="2400" dirty="0">
              <a:cs typeface="B Nazanin" panose="00000400000000000000" pitchFamily="2" charset="-78"/>
            </a:endParaRPr>
          </a:p>
          <a:p>
            <a:pPr algn="just" rtl="1">
              <a:lnSpc>
                <a:spcPct val="150000"/>
              </a:lnSpc>
            </a:pPr>
            <a:r>
              <a:rPr lang="fa-IR" sz="2400" dirty="0">
                <a:cs typeface="B Nazanin" panose="00000400000000000000" pitchFamily="2" charset="-78"/>
              </a:rPr>
              <a:t>زمانیکه قوانین مستبدانه، نوع تکلیف قوانین تهدیدکننده، تحقیرکننده یا انتقادی باشد میتواند شروع کننده رفتارهای مشکل ساز بیماران شود. </a:t>
            </a:r>
            <a:endParaRPr lang="en-US" sz="2400" dirty="0">
              <a:cs typeface="B Nazanin" panose="00000400000000000000" pitchFamily="2" charset="-78"/>
            </a:endParaRPr>
          </a:p>
          <a:p>
            <a:pPr algn="just" rtl="1">
              <a:lnSpc>
                <a:spcPct val="150000"/>
              </a:lnSpc>
            </a:pPr>
            <a:r>
              <a:rPr lang="fa-IR" sz="2400" dirty="0">
                <a:cs typeface="B Nazanin" panose="00000400000000000000" pitchFamily="2" charset="-78"/>
              </a:rPr>
              <a:t>در مطالعه</a:t>
            </a:r>
            <a:r>
              <a:rPr lang="en-US" sz="2400" dirty="0">
                <a:cs typeface="B Nazanin" panose="00000400000000000000" pitchFamily="2" charset="-78"/>
              </a:rPr>
              <a:t>Maguire </a:t>
            </a:r>
            <a:r>
              <a:rPr lang="fa-IR" sz="2400" dirty="0">
                <a:cs typeface="B Nazanin" panose="00000400000000000000" pitchFamily="2" charset="-78"/>
              </a:rPr>
              <a:t> استفاده از تهدید و ارتباط استبدانه شایع ترین روش اعمال </a:t>
            </a:r>
            <a:r>
              <a:rPr lang="fa-IR" sz="2400" dirty="0">
                <a:cs typeface="B Nazanin" panose="00000400000000000000" pitchFamily="2" charset="-78"/>
              </a:rPr>
              <a:t>قوانین و محدودیتها بود</a:t>
            </a:r>
            <a:r>
              <a:rPr lang="fa-IR" sz="2400" dirty="0">
                <a:cs typeface="B Nazanin" panose="00000400000000000000" pitchFamily="2" charset="-78"/>
              </a:rPr>
              <a:t>. </a:t>
            </a:r>
          </a:p>
          <a:p>
            <a:pPr marL="0" indent="0" algn="r" rtl="1">
              <a:buNone/>
            </a:pPr>
            <a:endParaRPr lang="en-US" sz="2000" dirty="0">
              <a:cs typeface="B Nazanin" panose="00000400000000000000" pitchFamily="2" charset="-78"/>
            </a:endParaRPr>
          </a:p>
          <a:p>
            <a:pPr algn="r" rtl="1"/>
            <a:endParaRPr lang="en-US" sz="2000" dirty="0"/>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تدوین و اجرای قوانین :</a:t>
            </a: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41557921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A" dirty="0">
                <a:cs typeface="B Nazanin" panose="00000400000000000000" pitchFamily="2" charset="-78"/>
              </a:rPr>
              <a:t>معمولا در قوانین و گایدلاین­هایی که توسط سیستم­ها طراحی </a:t>
            </a:r>
            <a:r>
              <a:rPr lang="ar-SA" dirty="0" smtClean="0">
                <a:cs typeface="B Nazanin" panose="00000400000000000000" pitchFamily="2" charset="-78"/>
              </a:rPr>
              <a:t>می­شود</a:t>
            </a:r>
            <a:r>
              <a:rPr lang="fa-IR" dirty="0" smtClean="0">
                <a:cs typeface="B Nazanin" panose="00000400000000000000" pitchFamily="2" charset="-78"/>
              </a:rPr>
              <a:t>،</a:t>
            </a:r>
            <a:r>
              <a:rPr lang="ar-SA" dirty="0" smtClean="0">
                <a:cs typeface="B Nazanin" panose="00000400000000000000" pitchFamily="2" charset="-78"/>
              </a:rPr>
              <a:t> </a:t>
            </a:r>
            <a:r>
              <a:rPr lang="ar-SA" dirty="0">
                <a:cs typeface="B Nazanin" panose="00000400000000000000" pitchFamily="2" charset="-78"/>
              </a:rPr>
              <a:t>فردیت بیمار مدنظر قرار نمی­گیرد</a:t>
            </a:r>
            <a:r>
              <a:rPr lang="fa-IR" dirty="0">
                <a:cs typeface="B Nazanin" panose="00000400000000000000" pitchFamily="2" charset="-78"/>
              </a:rPr>
              <a:t>.</a:t>
            </a:r>
          </a:p>
          <a:p>
            <a:pPr algn="r" rtl="1"/>
            <a:r>
              <a:rPr lang="ar-SA" dirty="0">
                <a:cs typeface="B Nazanin" panose="00000400000000000000" pitchFamily="2" charset="-78"/>
              </a:rPr>
              <a:t>توصیه می­شود تا در زمان اجرای قوانین باید به فردیت بیمار نظیر وضعیت روانی، جسمی و غیره توجه شود تا در صورت نیاز تعدیل گردد.</a:t>
            </a:r>
            <a:endParaRPr lang="fa-IR" dirty="0">
              <a:cs typeface="B Nazanin" panose="00000400000000000000" pitchFamily="2" charset="-78"/>
            </a:endParaRPr>
          </a:p>
          <a:p>
            <a:pPr algn="r" rtl="1"/>
            <a:r>
              <a:rPr lang="fa-IR" dirty="0">
                <a:cs typeface="B Nazanin" panose="00000400000000000000" pitchFamily="2" charset="-78"/>
              </a:rPr>
              <a:t>همچنین عدم اجرای یکسان قوانین در شیفت­های مختلف توسط کارکنان و همچنین وجود تبعیض بین بیماران باعث ایجاد بی­نظمی در بخش­ها می­شود. </a:t>
            </a: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تدوین و اجرای قوانین </a:t>
            </a:r>
            <a:r>
              <a:rPr lang="fa-IR" sz="3200" dirty="0">
                <a:solidFill>
                  <a:prstClr val="white"/>
                </a:solidFill>
                <a:effectLst>
                  <a:outerShdw blurRad="38100" dist="38100" dir="2700000" algn="tl">
                    <a:srgbClr val="000000">
                      <a:alpha val="43137"/>
                    </a:srgbClr>
                  </a:outerShdw>
                </a:effectLst>
                <a:cs typeface="B Titr" panose="00000700000000000000" pitchFamily="2" charset="-78"/>
              </a:rPr>
              <a:t>:</a:t>
            </a:r>
            <a:endParaRPr lang="fa-IR"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2561908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1673" y="1290207"/>
            <a:ext cx="8229600" cy="4389120"/>
          </a:xfrm>
        </p:spPr>
        <p:txBody>
          <a:bodyPr/>
          <a:lstStyle/>
          <a:p>
            <a:pPr algn="just" rtl="1">
              <a:lnSpc>
                <a:spcPct val="150000"/>
              </a:lnSpc>
            </a:pPr>
            <a:r>
              <a:rPr lang="ar-SA" sz="2400" dirty="0">
                <a:cs typeface="B Nazanin" panose="00000400000000000000" pitchFamily="2" charset="-78"/>
              </a:rPr>
              <a:t>طبق مدل </a:t>
            </a:r>
            <a:r>
              <a:rPr lang="en-US" sz="2400" dirty="0" err="1">
                <a:cs typeface="B Nazanin" panose="00000400000000000000" pitchFamily="2" charset="-78"/>
              </a:rPr>
              <a:t>safewards</a:t>
            </a:r>
            <a:r>
              <a:rPr lang="ar-SA" sz="2400" dirty="0">
                <a:cs typeface="B Nazanin" panose="00000400000000000000" pitchFamily="2" charset="-78"/>
              </a:rPr>
              <a:t>، مهارسازی(دارو درمانی اجباری، تزریق اجباری داروهای داخل عضلانی، جداسازی، مهارکننده­های مکانیکی، مشاهده ویژه و غیره) با تعارض(پرخاشگری، آسیب به خود، خودکشی، فرار، مصرف مواد و الکل و امتناع از مصرف دارو) ارتباط دو طرفه دارد؛ به طوری که محدودسازی با هدف پیشگیری از تعارضات در برخی موارد می­تواند سبب شروع تعارضات شود.  </a:t>
            </a:r>
            <a:endParaRPr lang="fa-IR" sz="2400" dirty="0">
              <a:cs typeface="B Nazanin" panose="00000400000000000000" pitchFamily="2" charset="-78"/>
            </a:endParaRPr>
          </a:p>
          <a:p>
            <a:pPr algn="just" rtl="1">
              <a:lnSpc>
                <a:spcPct val="150000"/>
              </a:lnSpc>
            </a:pPr>
            <a:r>
              <a:rPr lang="ar-SA" sz="2400" dirty="0">
                <a:cs typeface="B Nazanin" panose="00000400000000000000" pitchFamily="2" charset="-78"/>
              </a:rPr>
              <a:t>با </a:t>
            </a:r>
            <a:r>
              <a:rPr lang="ar-SA" sz="2400" dirty="0">
                <a:cs typeface="B Nazanin" panose="00000400000000000000" pitchFamily="2" charset="-78"/>
              </a:rPr>
              <a:t>توجه به آسیب زا بودن روش­های شدیدا محدود کننده نظیر جداسازی، مهارکننده­ها و غیره باید تمام تلاش­ها جهت کاهش و یا حذف آن صورت گیرد.</a:t>
            </a:r>
            <a:endParaRPr lang="en-US" sz="2400" dirty="0">
              <a:cs typeface="B Nazanin" panose="00000400000000000000" pitchFamily="2" charset="-78"/>
            </a:endParaRPr>
          </a:p>
          <a:p>
            <a:pPr algn="just" rtl="1">
              <a:lnSpc>
                <a:spcPct val="150000"/>
              </a:lnSpc>
            </a:pPr>
            <a:r>
              <a:rPr lang="ar-SA" sz="2400" dirty="0">
                <a:cs typeface="B Nazanin" panose="00000400000000000000" pitchFamily="2" charset="-78"/>
              </a:rPr>
              <a:t>در صورت اجرای روش­های محدودسازی بایستی به صورت همدلانه، غیرتهدیدکننده و با حفظ کرامت بیمار اجرا گردد.</a:t>
            </a:r>
            <a:endParaRPr lang="fa-IR" sz="2400" dirty="0">
              <a:cs typeface="B Nazanin" panose="00000400000000000000" pitchFamily="2" charset="-78"/>
            </a:endParaRPr>
          </a:p>
          <a:p>
            <a:pPr algn="just" rtl="1"/>
            <a:endParaRPr lang="fa-IR" sz="2000" dirty="0">
              <a:cs typeface="B Nazanin" panose="00000400000000000000" pitchFamily="2" charset="-78"/>
            </a:endParaRPr>
          </a:p>
          <a:p>
            <a:endParaRPr lang="en-US" sz="2000" dirty="0"/>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تدوین و اجرای قوانین </a:t>
            </a:r>
            <a:r>
              <a:rPr lang="fa-IR" sz="3200" dirty="0">
                <a:solidFill>
                  <a:prstClr val="white"/>
                </a:solidFill>
                <a:effectLst>
                  <a:outerShdw blurRad="38100" dist="38100" dir="2700000" algn="tl">
                    <a:srgbClr val="000000">
                      <a:alpha val="43137"/>
                    </a:srgbClr>
                  </a:outerShdw>
                </a:effectLst>
                <a:cs typeface="B Titr" panose="00000700000000000000" pitchFamily="2" charset="-78"/>
              </a:rPr>
              <a:t>:</a:t>
            </a:r>
            <a:endParaRPr lang="fa-IR"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2102297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rtl="1">
              <a:lnSpc>
                <a:spcPct val="100000"/>
              </a:lnSpc>
            </a:pPr>
            <a:r>
              <a:rPr lang="fa-IR" dirty="0">
                <a:cs typeface="B Nazanin" panose="00000400000000000000" pitchFamily="2" charset="-78"/>
              </a:rPr>
              <a:t>درحالی که اکثر کارکنان، استفاده از روش­های محدود کننده نظیر مهار فیزیکی و جداسازی بیمار را جهت تامین ایمنی فوری بخش ضروری می­دانند ولی آن را به عنوان خطری بالقوه جهت تضعیف ارتباطات درمانی و ایمنی مداوم بخش می­دانند.</a:t>
            </a:r>
            <a:endParaRPr lang="en-US" dirty="0">
              <a:cs typeface="B Nazanin" panose="00000400000000000000" pitchFamily="2" charset="-78"/>
            </a:endParaRPr>
          </a:p>
        </p:txBody>
      </p:sp>
    </p:spTree>
    <p:extLst>
      <p:ext uri="{BB962C8B-B14F-4D97-AF65-F5344CB8AC3E}">
        <p14:creationId xmlns:p14="http://schemas.microsoft.com/office/powerpoint/2010/main" val="967231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156730" y="1290207"/>
            <a:ext cx="8229600" cy="4927713"/>
          </a:xfrm>
        </p:spPr>
        <p:txBody>
          <a:bodyPr/>
          <a:lstStyle/>
          <a:p>
            <a:pPr marL="0" indent="0" algn="r" rtl="1">
              <a:lnSpc>
                <a:spcPct val="150000"/>
              </a:lnSpc>
              <a:buNone/>
            </a:pPr>
            <a:r>
              <a:rPr lang="fa-IR" sz="2000" b="1" dirty="0">
                <a:solidFill>
                  <a:schemeClr val="accent5"/>
                </a:solidFill>
                <a:cs typeface="B Nazanin" panose="00000400000000000000" pitchFamily="2" charset="-78"/>
              </a:rPr>
              <a:t>چگونگی </a:t>
            </a:r>
            <a:r>
              <a:rPr lang="fa-IR" sz="2000" b="1" dirty="0">
                <a:solidFill>
                  <a:schemeClr val="accent5"/>
                </a:solidFill>
                <a:cs typeface="B Nazanin" panose="00000400000000000000" pitchFamily="2" charset="-78"/>
              </a:rPr>
              <a:t>ارتباط کارکنان با بیماران در بخش­های روانپزشکی می­تواند تسهیل­کننده ­یا بازدارنده­ی تامین محیط ایمن باشد. </a:t>
            </a:r>
            <a:endParaRPr lang="fa-IR" sz="2000" b="1" dirty="0">
              <a:solidFill>
                <a:schemeClr val="accent5"/>
              </a:solidFill>
              <a:cs typeface="B Nazanin" panose="00000400000000000000" pitchFamily="2" charset="-78"/>
            </a:endParaRPr>
          </a:p>
          <a:p>
            <a:pPr algn="r" rtl="1">
              <a:lnSpc>
                <a:spcPct val="150000"/>
              </a:lnSpc>
            </a:pPr>
            <a:r>
              <a:rPr lang="fa-IR" sz="2000" dirty="0">
                <a:cs typeface="B Nazanin" panose="00000400000000000000" pitchFamily="2" charset="-78"/>
              </a:rPr>
              <a:t>کارکنان از طریق ارتباط حمایتی شامل با </a:t>
            </a:r>
            <a:r>
              <a:rPr lang="fa-IR" sz="2000" dirty="0">
                <a:cs typeface="B Nazanin" panose="00000400000000000000" pitchFamily="2" charset="-78"/>
              </a:rPr>
              <a:t>"انتقال آرامش"، "انتقال احساس ارزشمندی" و "ایجاد جو دوستانه" سبب می­شوند تا بیماران با رنج و مشکلات ناشی از بستری بودن و علایم بیماری سازگار شوند و در نتیجه از متشنج شدن محیط بخش پیشگیری کنند</a:t>
            </a:r>
            <a:r>
              <a:rPr lang="fa-IR" sz="2000" dirty="0">
                <a:cs typeface="B Nazanin" panose="00000400000000000000" pitchFamily="2" charset="-78"/>
              </a:rPr>
              <a:t>.</a:t>
            </a:r>
          </a:p>
          <a:p>
            <a:pPr algn="r" rtl="1">
              <a:lnSpc>
                <a:spcPct val="150000"/>
              </a:lnSpc>
            </a:pPr>
            <a:r>
              <a:rPr lang="fa-IR" sz="2000" dirty="0">
                <a:cs typeface="B Nazanin" panose="00000400000000000000" pitchFamily="2" charset="-78"/>
              </a:rPr>
              <a:t>پرسنل </a:t>
            </a:r>
            <a:r>
              <a:rPr lang="fa-IR" sz="2000" dirty="0">
                <a:cs typeface="B Nazanin" panose="00000400000000000000" pitchFamily="2" charset="-78"/>
              </a:rPr>
              <a:t>از </a:t>
            </a:r>
            <a:r>
              <a:rPr lang="fa-IR" sz="2000" dirty="0">
                <a:cs typeface="B Nazanin" panose="00000400000000000000" pitchFamily="2" charset="-78"/>
              </a:rPr>
              <a:t>طریق </a:t>
            </a:r>
            <a:r>
              <a:rPr lang="ar-SA" sz="2000" dirty="0">
                <a:cs typeface="B Nazanin" panose="00000400000000000000" pitchFamily="2" charset="-78"/>
              </a:rPr>
              <a:t>ارتقای شایستگی </a:t>
            </a:r>
            <a:r>
              <a:rPr lang="ar-SA" sz="2000" dirty="0">
                <a:cs typeface="B Nazanin" panose="00000400000000000000" pitchFamily="2" charset="-78"/>
              </a:rPr>
              <a:t>بیماران</a:t>
            </a:r>
            <a:r>
              <a:rPr lang="fa-IR" sz="2000" dirty="0">
                <a:cs typeface="B Nazanin" panose="00000400000000000000" pitchFamily="2" charset="-78"/>
              </a:rPr>
              <a:t> شامل "</a:t>
            </a:r>
            <a:r>
              <a:rPr lang="fa-IR" sz="2000" dirty="0">
                <a:cs typeface="B Nazanin" panose="00000400000000000000" pitchFamily="2" charset="-78"/>
              </a:rPr>
              <a:t>آموزش"، "مذاکره" و "مشارکت­دادن" بیمار در امور سبب می­شوند تا خودکارآمدی و خودکنترلی بیمار را افزایش دهند که سبب ارتقای ایمنی بخش می­شد. </a:t>
            </a:r>
            <a:r>
              <a:rPr lang="fa-IR" sz="2000" dirty="0">
                <a:cs typeface="B Nazanin" panose="00000400000000000000" pitchFamily="2" charset="-78"/>
              </a:rPr>
              <a:t>در </a:t>
            </a:r>
            <a:r>
              <a:rPr lang="fa-IR" sz="2000" dirty="0">
                <a:cs typeface="B Nazanin" panose="00000400000000000000" pitchFamily="2" charset="-78"/>
              </a:rPr>
              <a:t>این صورت بیماران پاسخ­های منطقی نشان می­دهند و در ضمن سبب کنترل هیجانات و رفتار غیرمنطقی بیماران می­شود. </a:t>
            </a:r>
            <a:endParaRPr lang="fa-IR" sz="2000" dirty="0">
              <a:cs typeface="B Nazanin" panose="00000400000000000000" pitchFamily="2" charset="-78"/>
            </a:endParaRPr>
          </a:p>
          <a:p>
            <a:pPr algn="r" rtl="1">
              <a:lnSpc>
                <a:spcPct val="150000"/>
              </a:lnSpc>
            </a:pPr>
            <a:r>
              <a:rPr lang="ar-SA" sz="2000" dirty="0">
                <a:cs typeface="B Nazanin" panose="00000400000000000000" pitchFamily="2" charset="-78"/>
              </a:rPr>
              <a:t>همچنین </a:t>
            </a:r>
            <a:r>
              <a:rPr lang="ar-SA" sz="2000" dirty="0">
                <a:cs typeface="B Nazanin" panose="00000400000000000000" pitchFamily="2" charset="-78"/>
              </a:rPr>
              <a:t>وضع و اجرای  قوانین </a:t>
            </a:r>
            <a:r>
              <a:rPr lang="ar-SA" sz="2000" dirty="0">
                <a:cs typeface="B Nazanin" panose="00000400000000000000" pitchFamily="2" charset="-78"/>
              </a:rPr>
              <a:t>منطقی</a:t>
            </a:r>
            <a:r>
              <a:rPr lang="fa-IR" sz="2000" dirty="0">
                <a:cs typeface="B Nazanin" panose="00000400000000000000" pitchFamily="2" charset="-78"/>
              </a:rPr>
              <a:t> و اجرای یکنواخت</a:t>
            </a:r>
            <a:r>
              <a:rPr lang="ar-SA" sz="2000" dirty="0">
                <a:cs typeface="B Nazanin" panose="00000400000000000000" pitchFamily="2" charset="-78"/>
              </a:rPr>
              <a:t> </a:t>
            </a:r>
            <a:r>
              <a:rPr lang="ar-SA" sz="2000" dirty="0">
                <a:cs typeface="B Nazanin" panose="00000400000000000000" pitchFamily="2" charset="-78"/>
              </a:rPr>
              <a:t>می­تواند سبب ایجاد جو آرام در بخش شود.</a:t>
            </a:r>
            <a:r>
              <a:rPr lang="fa-IR" sz="2000" dirty="0">
                <a:cs typeface="B Nazanin" panose="00000400000000000000" pitchFamily="2" charset="-78"/>
              </a:rPr>
              <a:t> طبق تجارب مشارکت­کنندگان این رویکرد سبب به وجود آمدن اعتماد و اتحاد درمانی بین بیمار و کارکنان می­شود.</a:t>
            </a:r>
            <a:endParaRPr lang="en-US" sz="2000" dirty="0">
              <a:cs typeface="B Nazanin" panose="00000400000000000000" pitchFamily="2" charset="-78"/>
            </a:endParaRPr>
          </a:p>
          <a:p>
            <a:pPr algn="r" rtl="1"/>
            <a:endParaRPr lang="fa-IR" sz="2000" dirty="0">
              <a:cs typeface="B Nazanin" panose="00000400000000000000" pitchFamily="2" charset="-78"/>
            </a:endParaRPr>
          </a:p>
        </p:txBody>
      </p:sp>
      <p:sp>
        <p:nvSpPr>
          <p:cNvPr id="5" name="Rectangle 4"/>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تعامل کارکنان با بیماران</a:t>
            </a:r>
          </a:p>
        </p:txBody>
      </p:sp>
      <p:pic>
        <p:nvPicPr>
          <p:cNvPr id="6"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806275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0240" y="1417320"/>
            <a:ext cx="8229600" cy="4389120"/>
          </a:xfrm>
        </p:spPr>
        <p:txBody>
          <a:bodyPr/>
          <a:lstStyle/>
          <a:p>
            <a:pPr algn="just" rtl="1">
              <a:lnSpc>
                <a:spcPct val="150000"/>
              </a:lnSpc>
            </a:pPr>
            <a:r>
              <a:rPr lang="fa-IR" sz="2400" dirty="0">
                <a:cs typeface="B Nazanin" panose="00000400000000000000" pitchFamily="2" charset="-78"/>
              </a:rPr>
              <a:t>در مقابل، جدایی کارکنان از </a:t>
            </a:r>
            <a:r>
              <a:rPr lang="fa-IR" sz="2400" dirty="0">
                <a:cs typeface="B Nazanin" panose="00000400000000000000" pitchFamily="2" charset="-78"/>
              </a:rPr>
              <a:t>بیمار(</a:t>
            </a:r>
            <a:r>
              <a:rPr lang="en-US" sz="2400" dirty="0">
                <a:cs typeface="B Nazanin" panose="00000400000000000000" pitchFamily="2" charset="-78"/>
              </a:rPr>
              <a:t>Detachment</a:t>
            </a:r>
            <a:r>
              <a:rPr lang="fa-IR" sz="2400" dirty="0">
                <a:cs typeface="B Nazanin" panose="00000400000000000000" pitchFamily="2" charset="-78"/>
              </a:rPr>
              <a:t>) </a:t>
            </a:r>
            <a:r>
              <a:rPr lang="fa-IR" sz="2400" dirty="0">
                <a:cs typeface="B Nazanin" panose="00000400000000000000" pitchFamily="2" charset="-78"/>
              </a:rPr>
              <a:t>از طریق تمرکز بر روتین­های موجود در وظایف رسمی و ارائه­ی پاسخ­های عاطفی </a:t>
            </a:r>
            <a:r>
              <a:rPr lang="fa-IR" sz="2400" dirty="0">
                <a:cs typeface="B Nazanin" panose="00000400000000000000" pitchFamily="2" charset="-78"/>
              </a:rPr>
              <a:t>آسیب­زا(</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تهدید کردن، سرزنش، تحقیر، تبعیض و </a:t>
            </a:r>
            <a:r>
              <a:rPr lang="fa-IR" sz="2400"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بدقولی)</a:t>
            </a:r>
            <a:r>
              <a:rPr lang="fa-IR" sz="2400" dirty="0">
                <a:cs typeface="B Nazanin" panose="00000400000000000000" pitchFamily="2" charset="-78"/>
              </a:rPr>
              <a:t> </a:t>
            </a:r>
            <a:r>
              <a:rPr lang="fa-IR" sz="2400" dirty="0">
                <a:cs typeface="B Nazanin" panose="00000400000000000000" pitchFamily="2" charset="-78"/>
              </a:rPr>
              <a:t>و همچنین تسلط بر بیمار از طریق وضع و اجرای نامناسب قوانین و عدم مشارکت­دادن بیماران در مراقبت، بازدارنده­ی تامین محیط ایمن می­باشد</a:t>
            </a:r>
            <a:r>
              <a:rPr lang="fa-IR" sz="2400" dirty="0">
                <a:cs typeface="B Nazanin" panose="00000400000000000000" pitchFamily="2" charset="-78"/>
              </a:rPr>
              <a:t>.</a:t>
            </a:r>
          </a:p>
          <a:p>
            <a:pPr algn="just" rtl="1">
              <a:lnSpc>
                <a:spcPct val="150000"/>
              </a:lnSpc>
            </a:pPr>
            <a:r>
              <a:rPr lang="fa-IR" sz="2400" dirty="0">
                <a:cs typeface="B Nazanin" panose="00000400000000000000" pitchFamily="2" charset="-78"/>
              </a:rPr>
              <a:t>این </a:t>
            </a:r>
            <a:r>
              <a:rPr lang="fa-IR" sz="2400" dirty="0">
                <a:cs typeface="B Nazanin" panose="00000400000000000000" pitchFamily="2" charset="-78"/>
              </a:rPr>
              <a:t>نوع تعاملات سبب می­شود تا بیماران احساس کنند کنترل زندگی آن­ها تحت تسلط پرسنل قرار دارد و یا توسط آن­ها نادیده گرفته می­شوند. پیامد این رویکردها تحریک­پذیری، دلتنگی، ناامیدی و افت عزت نفس و حس کارآمدی بیماران بیان شد که زمینه را برای ناامنی روانی و فیزیکی در محیط بخش فراهم می­نماید.</a:t>
            </a:r>
            <a:endParaRPr lang="en-US" sz="2400" dirty="0">
              <a:cs typeface="B Nazanin" panose="00000400000000000000" pitchFamily="2" charset="-78"/>
            </a:endParaRPr>
          </a:p>
          <a:p>
            <a:endParaRPr lang="fa-IR" dirty="0"/>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تعامل کارکنان با بیماران</a:t>
            </a: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398610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8107176" y="2641362"/>
            <a:ext cx="1920240" cy="896815"/>
          </a:xfrm>
          <a:prstGeom prst="flowChartAlternateProces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a-IR" sz="1500" b="1" dirty="0">
                <a:solidFill>
                  <a:prstClr val="black"/>
                </a:solidFill>
                <a:cs typeface="B Nazanin" panose="00000400000000000000" pitchFamily="2" charset="-78"/>
              </a:rPr>
              <a:t>محیط زندگی عاری از حوادث</a:t>
            </a:r>
          </a:p>
        </p:txBody>
      </p:sp>
      <p:sp>
        <p:nvSpPr>
          <p:cNvPr id="8" name="Arc 7"/>
          <p:cNvSpPr/>
          <p:nvPr/>
        </p:nvSpPr>
        <p:spPr>
          <a:xfrm>
            <a:off x="3697460" y="1743515"/>
            <a:ext cx="5201528" cy="2006330"/>
          </a:xfrm>
          <a:prstGeom prst="arc">
            <a:avLst>
              <a:gd name="adj1" fmla="val 19198548"/>
              <a:gd name="adj2" fmla="val 21482857"/>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0" name="Arc 9"/>
          <p:cNvSpPr/>
          <p:nvPr/>
        </p:nvSpPr>
        <p:spPr>
          <a:xfrm rot="4958092">
            <a:off x="4981968" y="747945"/>
            <a:ext cx="1308511" cy="6619395"/>
          </a:xfrm>
          <a:prstGeom prst="arc">
            <a:avLst>
              <a:gd name="adj1" fmla="val 16082323"/>
              <a:gd name="adj2" fmla="val 19033802"/>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1" name="Rectangle 10"/>
          <p:cNvSpPr/>
          <p:nvPr/>
        </p:nvSpPr>
        <p:spPr>
          <a:xfrm>
            <a:off x="5954319" y="1704871"/>
            <a:ext cx="2046849" cy="929382"/>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1500" b="1" dirty="0">
                <a:solidFill>
                  <a:prstClr val="black"/>
                </a:solidFill>
                <a:cs typeface="B Nazanin" panose="00000400000000000000" pitchFamily="2" charset="-78"/>
              </a:rPr>
              <a:t>طرح پیشگیری کننده از حوادث</a:t>
            </a:r>
            <a:endParaRPr lang="en-US" sz="1500" b="1" dirty="0">
              <a:solidFill>
                <a:prstClr val="black"/>
              </a:solidFill>
              <a:cs typeface="B Nazanin" panose="00000400000000000000" pitchFamily="2" charset="-78"/>
            </a:endParaRPr>
          </a:p>
        </p:txBody>
      </p:sp>
      <p:sp>
        <p:nvSpPr>
          <p:cNvPr id="12" name="Rectangle 11"/>
          <p:cNvSpPr/>
          <p:nvPr/>
        </p:nvSpPr>
        <p:spPr>
          <a:xfrm>
            <a:off x="5954319" y="3933896"/>
            <a:ext cx="2046849" cy="1001939"/>
          </a:xfrm>
          <a:prstGeom prst="rect">
            <a:avLst/>
          </a:prstGeom>
          <a:ln>
            <a:noFill/>
          </a:ln>
          <a:effectLst/>
          <a:scene3d>
            <a:camera prst="orthographicFront">
              <a:rot lat="0" lon="0" rev="0"/>
            </a:camera>
            <a:lightRig rig="contrasting" dir="t">
              <a:rot lat="0" lon="0" rev="7800000"/>
            </a:lightRig>
          </a:scene3d>
          <a:sp3d>
            <a:bevelT w="139700" h="1397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fa-IR" sz="1500" b="1" dirty="0">
                <a:solidFill>
                  <a:prstClr val="black"/>
                </a:solidFill>
                <a:cs typeface="B Nazanin" panose="00000400000000000000" pitchFamily="2" charset="-78"/>
              </a:rPr>
              <a:t>محیط طبیعی زندگی</a:t>
            </a:r>
            <a:endParaRPr lang="en-US" sz="1500" b="1" dirty="0">
              <a:solidFill>
                <a:prstClr val="black"/>
              </a:solidFill>
              <a:cs typeface="B Nazanin" panose="00000400000000000000" pitchFamily="2" charset="-78"/>
            </a:endParaRPr>
          </a:p>
        </p:txBody>
      </p:sp>
      <p:sp>
        <p:nvSpPr>
          <p:cNvPr id="32" name="Rectangle 31"/>
          <p:cNvSpPr/>
          <p:nvPr/>
        </p:nvSpPr>
        <p:spPr>
          <a:xfrm>
            <a:off x="3887938" y="4214693"/>
            <a:ext cx="1573821" cy="527538"/>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prstClr val="black"/>
                </a:solidFill>
                <a:cs typeface="B Nazanin" panose="00000400000000000000" pitchFamily="2" charset="-78"/>
              </a:rPr>
              <a:t>شرایط سالم و خوشایند</a:t>
            </a:r>
            <a:endParaRPr lang="en-US" sz="1600" dirty="0">
              <a:solidFill>
                <a:prstClr val="black"/>
              </a:solidFill>
              <a:cs typeface="B Nazanin" panose="00000400000000000000" pitchFamily="2" charset="-78"/>
            </a:endParaRPr>
          </a:p>
        </p:txBody>
      </p:sp>
      <p:sp>
        <p:nvSpPr>
          <p:cNvPr id="33" name="Rectangle 32"/>
          <p:cNvSpPr/>
          <p:nvPr/>
        </p:nvSpPr>
        <p:spPr>
          <a:xfrm>
            <a:off x="3887937" y="4804619"/>
            <a:ext cx="1586812" cy="527538"/>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prstClr val="black"/>
                </a:solidFill>
                <a:cs typeface="B Nazanin" panose="00000400000000000000" pitchFamily="2" charset="-78"/>
              </a:rPr>
              <a:t>حفظ حریم</a:t>
            </a:r>
            <a:endParaRPr lang="en-US" sz="1600" dirty="0">
              <a:solidFill>
                <a:prstClr val="black"/>
              </a:solidFill>
              <a:cs typeface="B Nazanin" panose="00000400000000000000" pitchFamily="2" charset="-78"/>
            </a:endParaRPr>
          </a:p>
        </p:txBody>
      </p:sp>
      <p:sp>
        <p:nvSpPr>
          <p:cNvPr id="34" name="Rectangle 33"/>
          <p:cNvSpPr/>
          <p:nvPr/>
        </p:nvSpPr>
        <p:spPr>
          <a:xfrm>
            <a:off x="3871416" y="3636183"/>
            <a:ext cx="1590344" cy="527538"/>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prstClr val="black"/>
                </a:solidFill>
                <a:cs typeface="B Nazanin" panose="00000400000000000000" pitchFamily="2" charset="-78"/>
              </a:rPr>
              <a:t>وجود فعالیت های معنی دار</a:t>
            </a:r>
            <a:endParaRPr lang="en-US" sz="1600" dirty="0">
              <a:solidFill>
                <a:prstClr val="black"/>
              </a:solidFill>
              <a:cs typeface="B Nazanin" panose="00000400000000000000" pitchFamily="2" charset="-78"/>
            </a:endParaRPr>
          </a:p>
        </p:txBody>
      </p:sp>
      <p:sp>
        <p:nvSpPr>
          <p:cNvPr id="35" name="Rectangle 34"/>
          <p:cNvSpPr/>
          <p:nvPr/>
        </p:nvSpPr>
        <p:spPr>
          <a:xfrm>
            <a:off x="3887938" y="1449348"/>
            <a:ext cx="1578662" cy="527538"/>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prstClr val="black"/>
                </a:solidFill>
                <a:cs typeface="B Nazanin" panose="00000400000000000000" pitchFamily="2" charset="-78"/>
              </a:rPr>
              <a:t>حذف یا تعدیل اسباب حادثه آفرین</a:t>
            </a:r>
            <a:endParaRPr lang="en-US" sz="1600" dirty="0">
              <a:solidFill>
                <a:prstClr val="black"/>
              </a:solidFill>
              <a:cs typeface="B Nazanin" panose="00000400000000000000" pitchFamily="2" charset="-78"/>
            </a:endParaRPr>
          </a:p>
        </p:txBody>
      </p:sp>
      <p:sp>
        <p:nvSpPr>
          <p:cNvPr id="36" name="Rectangle 35"/>
          <p:cNvSpPr/>
          <p:nvPr/>
        </p:nvSpPr>
        <p:spPr>
          <a:xfrm>
            <a:off x="3887939" y="2695163"/>
            <a:ext cx="1578595" cy="578686"/>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600" dirty="0">
                <a:solidFill>
                  <a:prstClr val="black"/>
                </a:solidFill>
                <a:cs typeface="B Nazanin" panose="00000400000000000000" pitchFamily="2" charset="-78"/>
              </a:rPr>
              <a:t>تسهیل عملکرد کارکنان</a:t>
            </a:r>
            <a:endParaRPr lang="en-US" sz="1600" dirty="0">
              <a:solidFill>
                <a:prstClr val="black"/>
              </a:solidFill>
              <a:cs typeface="B Nazanin" panose="00000400000000000000" pitchFamily="2" charset="-78"/>
            </a:endParaRPr>
          </a:p>
        </p:txBody>
      </p:sp>
      <p:sp>
        <p:nvSpPr>
          <p:cNvPr id="37" name="Rectangle 36"/>
          <p:cNvSpPr/>
          <p:nvPr/>
        </p:nvSpPr>
        <p:spPr>
          <a:xfrm>
            <a:off x="3887939" y="2057812"/>
            <a:ext cx="1573821" cy="54936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600" dirty="0">
                <a:solidFill>
                  <a:prstClr val="black"/>
                </a:solidFill>
                <a:cs typeface="B Nazanin" panose="00000400000000000000" pitchFamily="2" charset="-78"/>
              </a:rPr>
              <a:t>طراحی بخشها براساس ویژگی بیماران</a:t>
            </a:r>
            <a:endParaRPr lang="en-US" sz="1600" dirty="0">
              <a:solidFill>
                <a:prstClr val="black"/>
              </a:solidFill>
              <a:cs typeface="B Nazanin" panose="00000400000000000000" pitchFamily="2" charset="-78"/>
            </a:endParaRPr>
          </a:p>
        </p:txBody>
      </p:sp>
      <p:sp>
        <p:nvSpPr>
          <p:cNvPr id="42" name="Arc 41"/>
          <p:cNvSpPr/>
          <p:nvPr/>
        </p:nvSpPr>
        <p:spPr>
          <a:xfrm rot="216345">
            <a:off x="3678292" y="1384422"/>
            <a:ext cx="3886590" cy="1408563"/>
          </a:xfrm>
          <a:prstGeom prst="arc">
            <a:avLst>
              <a:gd name="adj1" fmla="val 12341708"/>
              <a:gd name="adj2" fmla="val 20517701"/>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44" name="Straight Connector 43"/>
          <p:cNvCxnSpPr>
            <a:endCxn id="32" idx="3"/>
          </p:cNvCxnSpPr>
          <p:nvPr/>
        </p:nvCxnSpPr>
        <p:spPr>
          <a:xfrm flipH="1">
            <a:off x="5461759" y="4444472"/>
            <a:ext cx="506565" cy="3399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Arc 46"/>
          <p:cNvSpPr/>
          <p:nvPr/>
        </p:nvSpPr>
        <p:spPr>
          <a:xfrm rot="10985107">
            <a:off x="2924790" y="3881017"/>
            <a:ext cx="4864315" cy="1531181"/>
          </a:xfrm>
          <a:prstGeom prst="arc">
            <a:avLst>
              <a:gd name="adj1" fmla="val 11058927"/>
              <a:gd name="adj2" fmla="val 19014311"/>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Arc 47"/>
          <p:cNvSpPr/>
          <p:nvPr/>
        </p:nvSpPr>
        <p:spPr>
          <a:xfrm rot="216345">
            <a:off x="4064830" y="3408268"/>
            <a:ext cx="3886590" cy="1660916"/>
          </a:xfrm>
          <a:prstGeom prst="arc">
            <a:avLst>
              <a:gd name="adj1" fmla="val 11830402"/>
              <a:gd name="adj2" fmla="val 20802092"/>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Arc 48"/>
          <p:cNvSpPr/>
          <p:nvPr/>
        </p:nvSpPr>
        <p:spPr>
          <a:xfrm rot="10985107">
            <a:off x="2545699" y="1704129"/>
            <a:ext cx="4864315" cy="1531181"/>
          </a:xfrm>
          <a:prstGeom prst="arc">
            <a:avLst>
              <a:gd name="adj1" fmla="val 10864152"/>
              <a:gd name="adj2" fmla="val 14033559"/>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50" name="Straight Connector 49"/>
          <p:cNvCxnSpPr>
            <a:stCxn id="11" idx="1"/>
          </p:cNvCxnSpPr>
          <p:nvPr/>
        </p:nvCxnSpPr>
        <p:spPr>
          <a:xfrm flipH="1">
            <a:off x="5461760" y="2169562"/>
            <a:ext cx="49255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1703512" y="14248"/>
            <a:ext cx="8856984" cy="1332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pPr>
            <a:endParaRPr lang="fa-IR" dirty="0">
              <a:solidFill>
                <a:srgbClr val="C00000"/>
              </a:solidFill>
              <a:cs typeface="B Nazanin" panose="00000400000000000000" pitchFamily="2" charset="-78"/>
            </a:endParaRPr>
          </a:p>
          <a:p>
            <a:pPr algn="just" rtl="1">
              <a:lnSpc>
                <a:spcPct val="150000"/>
              </a:lnSpc>
            </a:pPr>
            <a:r>
              <a:rPr lang="ar-SA" dirty="0">
                <a:solidFill>
                  <a:srgbClr val="C00000"/>
                </a:solidFill>
                <a:cs typeface="B Nazanin" panose="00000400000000000000" pitchFamily="2" charset="-78"/>
              </a:rPr>
              <a:t>سقوط</a:t>
            </a:r>
            <a:r>
              <a:rPr lang="ar-SA" dirty="0">
                <a:solidFill>
                  <a:srgbClr val="C00000"/>
                </a:solidFill>
                <a:cs typeface="B Nazanin" panose="00000400000000000000" pitchFamily="2" charset="-78"/>
              </a:rPr>
              <a:t>، آسیب به خود، آسیب به دیگران، خودکشی، سوختگی، آتش­سوزی و فرار حوادث شایع بخش می­باشند. </a:t>
            </a:r>
            <a:r>
              <a:rPr lang="fa-IR" dirty="0">
                <a:solidFill>
                  <a:prstClr val="white"/>
                </a:solidFill>
                <a:cs typeface="B Nazanin" panose="00000400000000000000" pitchFamily="2" charset="-78"/>
              </a:rPr>
              <a:t>به نظر می رسد </a:t>
            </a:r>
            <a:r>
              <a:rPr lang="fa-IR" dirty="0">
                <a:solidFill>
                  <a:prstClr val="white"/>
                </a:solidFill>
                <a:cs typeface="B Nazanin" panose="00000400000000000000" pitchFamily="2" charset="-78"/>
              </a:rPr>
              <a:t>که برخی ویژگی های محیطی وقوع این حوادث را تسهیل می </a:t>
            </a:r>
            <a:r>
              <a:rPr lang="fa-IR" dirty="0">
                <a:solidFill>
                  <a:prstClr val="white"/>
                </a:solidFill>
                <a:cs typeface="B Nazanin" panose="00000400000000000000" pitchFamily="2" charset="-78"/>
              </a:rPr>
              <a:t>کند.</a:t>
            </a:r>
            <a:endParaRPr lang="fa-IR" dirty="0">
              <a:solidFill>
                <a:prstClr val="white"/>
              </a:solidFill>
              <a:cs typeface="B Nazanin" panose="00000400000000000000" pitchFamily="2" charset="-78"/>
            </a:endParaRPr>
          </a:p>
          <a:p>
            <a:pPr algn="ctr" rtl="1"/>
            <a:endParaRPr lang="fa-IR" dirty="0">
              <a:solidFill>
                <a:prstClr val="white"/>
              </a:solidFill>
            </a:endParaRPr>
          </a:p>
        </p:txBody>
      </p:sp>
      <p:sp>
        <p:nvSpPr>
          <p:cNvPr id="5" name="Rectangle 4"/>
          <p:cNvSpPr/>
          <p:nvPr/>
        </p:nvSpPr>
        <p:spPr>
          <a:xfrm>
            <a:off x="3810000" y="2424624"/>
            <a:ext cx="4572000" cy="346249"/>
          </a:xfrm>
          <a:prstGeom prst="rect">
            <a:avLst/>
          </a:prstGeom>
        </p:spPr>
        <p:txBody>
          <a:bodyPr>
            <a:spAutoFit/>
          </a:bodyPr>
          <a:lstStyle/>
          <a:p>
            <a:pPr algn="just" rtl="1">
              <a:lnSpc>
                <a:spcPct val="150000"/>
              </a:lnSpc>
              <a:spcAft>
                <a:spcPts val="1000"/>
              </a:spcAft>
            </a:pPr>
            <a:endParaRPr lang="en-US" sz="1100" dirty="0">
              <a:solidFill>
                <a:prstClr val="black"/>
              </a:solidFill>
              <a:ea typeface="Calibri" panose="020F0502020204030204" pitchFamily="34" charset="0"/>
              <a:cs typeface="Arial" panose="020B0604020202020204" pitchFamily="34" charset="0"/>
            </a:endParaRPr>
          </a:p>
        </p:txBody>
      </p:sp>
      <p:sp>
        <p:nvSpPr>
          <p:cNvPr id="27" name="Rounded Rectangle 26"/>
          <p:cNvSpPr/>
          <p:nvPr/>
        </p:nvSpPr>
        <p:spPr>
          <a:xfrm>
            <a:off x="1703512" y="5684482"/>
            <a:ext cx="8856984" cy="9454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115000"/>
              </a:lnSpc>
              <a:spcAft>
                <a:spcPts val="1000"/>
              </a:spcAft>
            </a:pPr>
            <a:r>
              <a:rPr lang="ar-SA" dirty="0">
                <a:solidFill>
                  <a:prstClr val="white"/>
                </a:solidFill>
                <a:latin typeface="Times New Roman" panose="02020603050405020304" pitchFamily="18" charset="0"/>
                <a:ea typeface="Calibri" panose="020F0502020204030204" pitchFamily="34" charset="0"/>
                <a:cs typeface="B Nazanin" panose="00000400000000000000" pitchFamily="2" charset="-78"/>
              </a:rPr>
              <a:t>طبق تجارب مشارکت­کنندگان یکی از ویژگی­های محیط ایمن ایجاد شرایطی است که بیماران در آن بتوانند به صورت طبیعی زندگی کنند. </a:t>
            </a:r>
            <a:endParaRPr lang="en-US" sz="1400" dirty="0">
              <a:solidFill>
                <a:prstClr val="white"/>
              </a:solidFill>
              <a:ea typeface="Calibri" panose="020F0502020204030204" pitchFamily="34" charset="0"/>
              <a:cs typeface="Arial" panose="020B0604020202020204" pitchFamily="34" charset="0"/>
            </a:endParaRPr>
          </a:p>
        </p:txBody>
      </p:sp>
      <p:sp>
        <p:nvSpPr>
          <p:cNvPr id="28" name="Rounded Rectangle 27"/>
          <p:cNvSpPr/>
          <p:nvPr/>
        </p:nvSpPr>
        <p:spPr>
          <a:xfrm>
            <a:off x="1703512" y="5371843"/>
            <a:ext cx="8856984" cy="1332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pPr>
            <a:endParaRPr lang="fa-IR" dirty="0">
              <a:solidFill>
                <a:srgbClr val="C00000"/>
              </a:solidFill>
              <a:cs typeface="B Nazanin" panose="00000400000000000000" pitchFamily="2" charset="-78"/>
            </a:endParaRPr>
          </a:p>
          <a:p>
            <a:pPr algn="just" rtl="1">
              <a:lnSpc>
                <a:spcPct val="150000"/>
              </a:lnSpc>
              <a:spcAft>
                <a:spcPts val="1000"/>
              </a:spcAft>
            </a:pPr>
            <a:r>
              <a:rPr lang="ar-SA" dirty="0">
                <a:solidFill>
                  <a:srgbClr val="000000"/>
                </a:solidFill>
                <a:latin typeface="Times New Roman" panose="02020603050405020304" pitchFamily="18" charset="0"/>
                <a:ea typeface="Calibri" panose="020F0502020204030204" pitchFamily="34" charset="0"/>
                <a:cs typeface="B Nazanin" panose="00000400000000000000" pitchFamily="2" charset="-78"/>
              </a:rPr>
              <a:t>نبود این امکانات سبب می­شد </a:t>
            </a:r>
            <a:r>
              <a:rPr lang="fa-IR"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تا بیماران احساس کنند که زندگی آن­ها تحت کنترل خودشان قرار ندارد و یا آن­ها  نادیده گرفته شده­اند. پیامد این رویکرد </a:t>
            </a:r>
            <a:r>
              <a:rPr lang="fa-IR"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تحریک­پذیری، دلتنگی، </a:t>
            </a:r>
            <a:r>
              <a:rPr lang="fa-IR" dirty="0">
                <a:solidFill>
                  <a:srgbClr val="000000"/>
                </a:solidFill>
                <a:latin typeface="Times New Roman" panose="02020603050405020304" pitchFamily="18" charset="0"/>
                <a:ea typeface="Times New Roman" panose="02020603050405020304" pitchFamily="18" charset="0"/>
                <a:cs typeface="B Nazanin" panose="00000400000000000000" pitchFamily="2" charset="-78"/>
              </a:rPr>
              <a:t>ناامیدی و افت عزت نفس بیماران بیان می­شود که سبب ناامنی روانی و جسمی محیط بخش می­شود.</a:t>
            </a:r>
            <a:endParaRPr lang="en-US" sz="1400" dirty="0">
              <a:solidFill>
                <a:prstClr val="white"/>
              </a:solidFill>
              <a:ea typeface="Calibri" panose="020F0502020204030204" pitchFamily="34" charset="0"/>
              <a:cs typeface="Arial" panose="020B0604020202020204" pitchFamily="34" charset="0"/>
            </a:endParaRPr>
          </a:p>
          <a:p>
            <a:pPr algn="ctr" rtl="1"/>
            <a:endParaRPr lang="fa-IR" dirty="0">
              <a:solidFill>
                <a:prstClr val="white"/>
              </a:solidFill>
            </a:endParaRPr>
          </a:p>
        </p:txBody>
      </p:sp>
    </p:spTree>
    <p:extLst>
      <p:ext uri="{BB962C8B-B14F-4D97-AF65-F5344CB8AC3E}">
        <p14:creationId xmlns:p14="http://schemas.microsoft.com/office/powerpoint/2010/main" val="216337500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90748" y="969133"/>
            <a:ext cx="6066667" cy="4266667"/>
          </a:xfrm>
          <a:prstGeom prst="rect">
            <a:avLst/>
          </a:prstGeom>
        </p:spPr>
      </p:pic>
    </p:spTree>
    <p:extLst>
      <p:ext uri="{BB962C8B-B14F-4D97-AF65-F5344CB8AC3E}">
        <p14:creationId xmlns:p14="http://schemas.microsoft.com/office/powerpoint/2010/main" val="580208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2&#10;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9709" y="1935164"/>
            <a:ext cx="5852582" cy="4389437"/>
          </a:xfrm>
          <a:prstGeom prst="rect">
            <a:avLst/>
          </a:prstGeom>
          <a:noFill/>
          <a:ln>
            <a:noFill/>
          </a:ln>
        </p:spPr>
      </p:pic>
    </p:spTree>
    <p:extLst>
      <p:ext uri="{BB962C8B-B14F-4D97-AF65-F5344CB8AC3E}">
        <p14:creationId xmlns:p14="http://schemas.microsoft.com/office/powerpoint/2010/main" val="1503793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679" y="1454593"/>
            <a:ext cx="8229600" cy="4968240"/>
          </a:xfrm>
        </p:spPr>
        <p:txBody>
          <a:bodyPr/>
          <a:lstStyle/>
          <a:p>
            <a:pPr marL="0" indent="0" algn="r" rtl="1">
              <a:lnSpc>
                <a:spcPct val="150000"/>
              </a:lnSpc>
              <a:buNone/>
            </a:pPr>
            <a:r>
              <a:rPr lang="fa-IR" sz="2000" b="1" dirty="0">
                <a:solidFill>
                  <a:schemeClr val="accent6">
                    <a:lumMod val="50000"/>
                  </a:schemeClr>
                </a:solidFill>
                <a:cs typeface="B Nazanin" panose="00000400000000000000" pitchFamily="2" charset="-78"/>
              </a:rPr>
              <a:t>1-وقایع </a:t>
            </a:r>
            <a:r>
              <a:rPr lang="fa-IR" sz="2000" b="1" dirty="0">
                <a:solidFill>
                  <a:schemeClr val="accent6">
                    <a:lumMod val="50000"/>
                  </a:schemeClr>
                </a:solidFill>
                <a:cs typeface="B Nazanin" panose="00000400000000000000" pitchFamily="2" charset="-78"/>
              </a:rPr>
              <a:t>محرک: اتفاقی </a:t>
            </a:r>
            <a:r>
              <a:rPr lang="fa-IR" sz="2000" b="1" dirty="0">
                <a:solidFill>
                  <a:schemeClr val="accent6">
                    <a:lumMod val="50000"/>
                  </a:schemeClr>
                </a:solidFill>
                <a:cs typeface="B Nazanin" panose="00000400000000000000" pitchFamily="2" charset="-78"/>
              </a:rPr>
              <a:t>که برای فرد به عنوان تهدیدی جدی تلقی می شود. دو نوع:</a:t>
            </a:r>
            <a:endParaRPr lang="en-US" sz="2000" b="1" dirty="0">
              <a:solidFill>
                <a:schemeClr val="accent6">
                  <a:lumMod val="50000"/>
                </a:schemeClr>
              </a:solidFill>
              <a:cs typeface="B Nazanin" panose="00000400000000000000" pitchFamily="2" charset="-78"/>
            </a:endParaRPr>
          </a:p>
          <a:p>
            <a:pPr marL="0" indent="0" algn="r" rtl="1">
              <a:lnSpc>
                <a:spcPct val="150000"/>
              </a:lnSpc>
              <a:buNone/>
            </a:pPr>
            <a:r>
              <a:rPr lang="fa-IR" sz="2000" dirty="0">
                <a:cs typeface="B Nazanin" panose="00000400000000000000" pitchFamily="2" charset="-78"/>
              </a:rPr>
              <a:t>• </a:t>
            </a:r>
            <a:r>
              <a:rPr lang="fa-IR" sz="2000" b="1" dirty="0">
                <a:solidFill>
                  <a:schemeClr val="accent6">
                    <a:lumMod val="50000"/>
                  </a:schemeClr>
                </a:solidFill>
                <a:cs typeface="B Nazanin" panose="00000400000000000000" pitchFamily="2" charset="-78"/>
              </a:rPr>
              <a:t>ترس ناشی از </a:t>
            </a:r>
            <a:r>
              <a:rPr lang="fa-IR" sz="2000" b="1" dirty="0">
                <a:solidFill>
                  <a:schemeClr val="accent6">
                    <a:lumMod val="50000"/>
                  </a:schemeClr>
                </a:solidFill>
                <a:cs typeface="B Nazanin" panose="00000400000000000000" pitchFamily="2" charset="-78"/>
              </a:rPr>
              <a:t>حوادث: </a:t>
            </a:r>
            <a:r>
              <a:rPr lang="fa-IR" sz="2000" dirty="0">
                <a:cs typeface="B Nazanin" panose="00000400000000000000" pitchFamily="2" charset="-78"/>
              </a:rPr>
              <a:t>به شخص این تصور را می­دهد که در معرض تهدید قرار دارد یا احتمال دارد که چیزی با ارزش را از دست بدهد.</a:t>
            </a:r>
            <a:endParaRPr lang="en-US" sz="2000" dirty="0">
              <a:cs typeface="B Nazanin" panose="00000400000000000000" pitchFamily="2" charset="-78"/>
            </a:endParaRPr>
          </a:p>
          <a:p>
            <a:pPr marL="0" indent="0" algn="r" rtl="1">
              <a:lnSpc>
                <a:spcPct val="150000"/>
              </a:lnSpc>
              <a:buNone/>
            </a:pPr>
            <a:r>
              <a:rPr lang="fa-IR" sz="2000" dirty="0">
                <a:cs typeface="B Nazanin" panose="00000400000000000000" pitchFamily="2" charset="-78"/>
              </a:rPr>
              <a:t>• </a:t>
            </a:r>
            <a:r>
              <a:rPr lang="fa-IR" sz="2000" b="1" dirty="0">
                <a:solidFill>
                  <a:schemeClr val="accent6">
                    <a:lumMod val="50000"/>
                  </a:schemeClr>
                </a:solidFill>
                <a:cs typeface="B Nazanin" panose="00000400000000000000" pitchFamily="2" charset="-78"/>
              </a:rPr>
              <a:t>شرایط </a:t>
            </a:r>
            <a:r>
              <a:rPr lang="fa-IR" sz="2000" b="1" dirty="0">
                <a:solidFill>
                  <a:schemeClr val="accent6">
                    <a:lumMod val="50000"/>
                  </a:schemeClr>
                </a:solidFill>
                <a:cs typeface="B Nazanin" panose="00000400000000000000" pitchFamily="2" charset="-78"/>
              </a:rPr>
              <a:t>ناامیدکننده: </a:t>
            </a:r>
            <a:r>
              <a:rPr lang="fa-IR" sz="2000" dirty="0">
                <a:cs typeface="B Nazanin" panose="00000400000000000000" pitchFamily="2" charset="-78"/>
              </a:rPr>
              <a:t>به شخص این تصور را می­دهد که تلاش­ها یا خواسته­های وی بی فایده بوده است.</a:t>
            </a:r>
            <a:endParaRPr lang="en-US" sz="2000" dirty="0">
              <a:cs typeface="B Nazanin" panose="00000400000000000000" pitchFamily="2" charset="-78"/>
            </a:endParaRPr>
          </a:p>
          <a:p>
            <a:pPr algn="r" rtl="1">
              <a:lnSpc>
                <a:spcPct val="150000"/>
              </a:lnSpc>
            </a:pPr>
            <a:endParaRPr lang="fa-IR" sz="20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200" b="1" dirty="0">
                <a:solidFill>
                  <a:prstClr val="white"/>
                </a:solidFill>
              </a:rPr>
              <a:t>Trigger</a:t>
            </a:r>
            <a:endParaRPr lang="en-US"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pic>
        <p:nvPicPr>
          <p:cNvPr id="6" name="Content Placeholder 3"/>
          <p:cNvPicPr>
            <a:picLocks noChangeAspect="1"/>
          </p:cNvPicPr>
          <p:nvPr/>
        </p:nvPicPr>
        <p:blipFill>
          <a:blip r:embed="rId3"/>
          <a:stretch>
            <a:fillRect/>
          </a:stretch>
        </p:blipFill>
        <p:spPr>
          <a:xfrm>
            <a:off x="5654213" y="3785625"/>
            <a:ext cx="3983517" cy="2801594"/>
          </a:xfrm>
          <a:prstGeom prst="rect">
            <a:avLst/>
          </a:prstGeom>
        </p:spPr>
      </p:pic>
      <p:pic>
        <p:nvPicPr>
          <p:cNvPr id="7" name="Content Placeholder 3" descr="12&#10; "/>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0006" y="3865792"/>
            <a:ext cx="3586431" cy="2839313"/>
          </a:xfrm>
          <a:prstGeom prst="rect">
            <a:avLst/>
          </a:prstGeom>
          <a:noFill/>
          <a:ln>
            <a:noFill/>
          </a:ln>
        </p:spPr>
      </p:pic>
    </p:spTree>
    <p:extLst>
      <p:ext uri="{BB962C8B-B14F-4D97-AF65-F5344CB8AC3E}">
        <p14:creationId xmlns:p14="http://schemas.microsoft.com/office/powerpoint/2010/main" val="27489721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1673" y="1290207"/>
            <a:ext cx="8229600" cy="4968240"/>
          </a:xfrm>
        </p:spPr>
        <p:txBody>
          <a:bodyPr/>
          <a:lstStyle/>
          <a:p>
            <a:pPr marL="0" indent="0" algn="r" rtl="1">
              <a:lnSpc>
                <a:spcPct val="150000"/>
              </a:lnSpc>
              <a:buNone/>
            </a:pPr>
            <a:r>
              <a:rPr lang="fa-IR" sz="2400" dirty="0">
                <a:cs typeface="B Nazanin" panose="00000400000000000000" pitchFamily="2" charset="-78"/>
              </a:rPr>
              <a:t>بدن </a:t>
            </a:r>
            <a:r>
              <a:rPr lang="fa-IR" sz="2400" dirty="0">
                <a:cs typeface="B Nazanin" panose="00000400000000000000" pitchFamily="2" charset="-78"/>
              </a:rPr>
              <a:t>و ذهن شخص برای یک مبارزه آماده می شوند</a:t>
            </a:r>
            <a:r>
              <a:rPr lang="fa-IR" sz="2400" dirty="0">
                <a:cs typeface="B Nazanin" panose="00000400000000000000" pitchFamily="2" charset="-78"/>
              </a:rPr>
              <a:t>.</a:t>
            </a:r>
          </a:p>
          <a:p>
            <a:pPr marL="0" indent="0" algn="r" rtl="1">
              <a:lnSpc>
                <a:spcPct val="150000"/>
              </a:lnSpc>
              <a:buNone/>
            </a:pPr>
            <a:r>
              <a:rPr lang="fa-IR" sz="2400" dirty="0">
                <a:cs typeface="B Nazanin" panose="00000400000000000000" pitchFamily="2" charset="-78"/>
              </a:rPr>
              <a:t> </a:t>
            </a:r>
            <a:r>
              <a:rPr lang="fa-IR" sz="2400" dirty="0">
                <a:cs typeface="B Nazanin" panose="00000400000000000000" pitchFamily="2" charset="-78"/>
              </a:rPr>
              <a:t>او ممکن است به صورت جسمی پاسخ دهد یا به تهدید درک(اگر فرد باشد) بی احترامی بکند</a:t>
            </a:r>
            <a:r>
              <a:rPr lang="fa-IR" sz="2400" dirty="0">
                <a:cs typeface="B Nazanin" panose="00000400000000000000" pitchFamily="2" charset="-78"/>
              </a:rPr>
              <a:t>.</a:t>
            </a:r>
          </a:p>
          <a:p>
            <a:pPr marL="0" indent="0" algn="r" rtl="1">
              <a:lnSpc>
                <a:spcPct val="150000"/>
              </a:lnSpc>
              <a:buNone/>
            </a:pPr>
            <a:r>
              <a:rPr lang="fa-IR" sz="2400" dirty="0">
                <a:cs typeface="B Nazanin" panose="00000400000000000000" pitchFamily="2" charset="-78"/>
              </a:rPr>
              <a:t> </a:t>
            </a:r>
            <a:r>
              <a:rPr lang="fa-IR" sz="2400" dirty="0">
                <a:cs typeface="B Nazanin" panose="00000400000000000000" pitchFamily="2" charset="-78"/>
              </a:rPr>
              <a:t>فرد ممکن است علائم </a:t>
            </a:r>
            <a:r>
              <a:rPr lang="en-US" sz="2400" dirty="0">
                <a:cs typeface="B Nazanin" panose="00000400000000000000" pitchFamily="2" charset="-78"/>
              </a:rPr>
              <a:t>Escalation</a:t>
            </a:r>
            <a:r>
              <a:rPr lang="fa-IR" sz="2400" dirty="0">
                <a:cs typeface="B Nazanin" panose="00000400000000000000" pitchFamily="2" charset="-78"/>
              </a:rPr>
              <a:t>  </a:t>
            </a:r>
            <a:r>
              <a:rPr lang="fa-IR" sz="2400" dirty="0">
                <a:cs typeface="B Nazanin" panose="00000400000000000000" pitchFamily="2" charset="-78"/>
              </a:rPr>
              <a:t>به عنوان مثال صدای بلند، صحبت نامناسب، قدم زدن، صورت برافروخته و مردمک­های گشاد را نشان بدهد.</a:t>
            </a:r>
            <a:endParaRPr lang="en-US" sz="2400" dirty="0">
              <a:cs typeface="B Nazanin" panose="00000400000000000000" pitchFamily="2" charset="-78"/>
            </a:endParaRPr>
          </a:p>
          <a:p>
            <a:pPr marL="0" indent="0" algn="r" rtl="1">
              <a:buNone/>
            </a:pPr>
            <a:endParaRPr lang="fa-IR" sz="2000" dirty="0">
              <a:cs typeface="B Nazanin" panose="00000400000000000000" pitchFamily="2" charset="-78"/>
            </a:endParaRPr>
          </a:p>
          <a:p>
            <a:pPr marL="0" indent="0" algn="r" rtl="1">
              <a:buNone/>
            </a:pPr>
            <a:endParaRPr lang="fa-IR" sz="2000" dirty="0">
              <a:cs typeface="B Nazanin" panose="00000400000000000000" pitchFamily="2" charset="-78"/>
            </a:endParaRPr>
          </a:p>
          <a:p>
            <a:pPr marL="0" indent="0" algn="r" rtl="1">
              <a:buNone/>
            </a:pPr>
            <a:endParaRPr lang="fa-IR" sz="2000" dirty="0">
              <a:cs typeface="B Nazanin" panose="00000400000000000000" pitchFamily="2" charset="-78"/>
            </a:endParaRPr>
          </a:p>
          <a:p>
            <a:pPr marL="0" indent="0" algn="r" rtl="1">
              <a:buNone/>
            </a:pPr>
            <a:r>
              <a:rPr lang="fa-IR" sz="2000" b="1" i="1" u="sng" dirty="0">
                <a:solidFill>
                  <a:schemeClr val="accent6">
                    <a:lumMod val="50000"/>
                  </a:schemeClr>
                </a:solidFill>
                <a:cs typeface="B Nazanin" panose="00000400000000000000" pitchFamily="2" charset="-78"/>
              </a:rPr>
              <a:t>علایم </a:t>
            </a:r>
            <a:r>
              <a:rPr lang="en-US" sz="2000" b="1" i="1" u="sng" dirty="0">
                <a:solidFill>
                  <a:schemeClr val="accent6">
                    <a:lumMod val="50000"/>
                  </a:schemeClr>
                </a:solidFill>
                <a:cs typeface="B Nazanin" panose="00000400000000000000" pitchFamily="2" charset="-78"/>
              </a:rPr>
              <a:t>ESCALATION</a:t>
            </a:r>
            <a:endParaRPr lang="en-US" sz="2000" b="1" i="1" u="sng" dirty="0">
              <a:solidFill>
                <a:schemeClr val="accent6">
                  <a:lumMod val="50000"/>
                </a:schemeClr>
              </a:solidFill>
              <a:effectLst>
                <a:outerShdw blurRad="38100" dist="38100" dir="2700000" algn="tl">
                  <a:srgbClr val="000000">
                    <a:alpha val="43137"/>
                  </a:srgbClr>
                </a:outerShdw>
              </a:effectLst>
              <a:cs typeface="B Titr" panose="00000700000000000000" pitchFamily="2" charset="-78"/>
            </a:endParaRPr>
          </a:p>
          <a:p>
            <a:pPr marL="0" indent="0" algn="r" rtl="1">
              <a:buNone/>
            </a:pPr>
            <a:endParaRPr lang="fa-IR" sz="20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200" b="1" dirty="0">
                <a:solidFill>
                  <a:prstClr val="white"/>
                </a:solidFill>
                <a:cs typeface="B Nazanin" panose="00000400000000000000" pitchFamily="2" charset="-78"/>
              </a:rPr>
              <a:t>Escalation phase</a:t>
            </a:r>
            <a:endParaRPr lang="en-US" sz="3200" b="1"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pic>
        <p:nvPicPr>
          <p:cNvPr id="6" name="Content Placeholder 3"/>
          <p:cNvPicPr>
            <a:picLocks noChangeAspect="1"/>
          </p:cNvPicPr>
          <p:nvPr/>
        </p:nvPicPr>
        <p:blipFill>
          <a:blip r:embed="rId4"/>
          <a:stretch>
            <a:fillRect/>
          </a:stretch>
        </p:blipFill>
        <p:spPr>
          <a:xfrm>
            <a:off x="1690005" y="4371253"/>
            <a:ext cx="3207152" cy="2255579"/>
          </a:xfrm>
          <a:prstGeom prst="rect">
            <a:avLst/>
          </a:prstGeom>
        </p:spPr>
      </p:pic>
      <p:pic>
        <p:nvPicPr>
          <p:cNvPr id="7" name="Content Placeholder 3" descr="12&#10; "/>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6940" y="4371252"/>
            <a:ext cx="2889407" cy="2216510"/>
          </a:xfrm>
          <a:prstGeom prst="rect">
            <a:avLst/>
          </a:prstGeom>
          <a:noFill/>
          <a:ln>
            <a:noFill/>
          </a:ln>
        </p:spPr>
      </p:pic>
    </p:spTree>
    <p:extLst>
      <p:ext uri="{BB962C8B-B14F-4D97-AF65-F5344CB8AC3E}">
        <p14:creationId xmlns:p14="http://schemas.microsoft.com/office/powerpoint/2010/main" val="3225399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1673" y="1290207"/>
            <a:ext cx="8229600" cy="4968240"/>
          </a:xfrm>
        </p:spPr>
        <p:txBody>
          <a:bodyPr/>
          <a:lstStyle/>
          <a:p>
            <a:pPr marL="0" indent="0" algn="r" rtl="1">
              <a:lnSpc>
                <a:spcPct val="150000"/>
              </a:lnSpc>
              <a:buNone/>
            </a:pPr>
            <a:r>
              <a:rPr lang="fa-IR" sz="2400" dirty="0">
                <a:cs typeface="B Nazanin" panose="00000400000000000000" pitchFamily="2" charset="-78"/>
              </a:rPr>
              <a:t>فرد </a:t>
            </a:r>
            <a:r>
              <a:rPr lang="fa-IR" sz="2400" dirty="0">
                <a:cs typeface="B Nazanin" panose="00000400000000000000" pitchFamily="2" charset="-78"/>
              </a:rPr>
              <a:t>پرخاشگر اقدامات خشونت آمیز علیه تهدید انجام </a:t>
            </a:r>
            <a:r>
              <a:rPr lang="fa-IR" sz="2400" dirty="0">
                <a:cs typeface="B Nazanin" panose="00000400000000000000" pitchFamily="2" charset="-78"/>
              </a:rPr>
              <a:t>می­دهد</a:t>
            </a:r>
            <a:endParaRPr lang="en-US" sz="2400" dirty="0">
              <a:cs typeface="B Nazanin" panose="00000400000000000000" pitchFamily="2" charset="-78"/>
            </a:endParaRPr>
          </a:p>
          <a:p>
            <a:pPr marL="0" indent="0" algn="ctr" rtl="1">
              <a:lnSpc>
                <a:spcPct val="150000"/>
              </a:lnSpc>
              <a:buNone/>
            </a:pPr>
            <a:r>
              <a:rPr lang="fa-IR" sz="2400" dirty="0">
                <a:cs typeface="B Nazanin" panose="00000400000000000000" pitchFamily="2" charset="-78"/>
              </a:rPr>
              <a:t>(</a:t>
            </a:r>
            <a:r>
              <a:rPr lang="fa-IR" sz="2400" dirty="0">
                <a:cs typeface="B Nazanin" panose="00000400000000000000" pitchFamily="2" charset="-78"/>
              </a:rPr>
              <a:t>منفجر می شود </a:t>
            </a:r>
            <a:r>
              <a:rPr lang="en-US" sz="2400" dirty="0">
                <a:cs typeface="B Nazanin" panose="00000400000000000000" pitchFamily="2" charset="-78"/>
              </a:rPr>
              <a:t>Explode</a:t>
            </a:r>
            <a:r>
              <a:rPr lang="fa-IR" sz="2400" dirty="0">
                <a:cs typeface="B Nazanin" panose="00000400000000000000" pitchFamily="2" charset="-78"/>
              </a:rPr>
              <a:t>).</a:t>
            </a:r>
            <a:endParaRPr lang="en-US" sz="2400" dirty="0">
              <a:cs typeface="B Nazanin" panose="00000400000000000000" pitchFamily="2" charset="-78"/>
            </a:endParaRPr>
          </a:p>
          <a:p>
            <a:pPr algn="r" rtl="1"/>
            <a:endParaRPr lang="fa-IR" sz="20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200" b="1" dirty="0">
                <a:solidFill>
                  <a:prstClr val="white"/>
                </a:solidFill>
                <a:cs typeface="B Nazanin" panose="00000400000000000000" pitchFamily="2" charset="-78"/>
              </a:rPr>
              <a:t> Crisis phase</a:t>
            </a:r>
            <a:endParaRPr lang="en-US" sz="3200" b="1"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pic>
        <p:nvPicPr>
          <p:cNvPr id="6" name="Content Placeholder 3"/>
          <p:cNvPicPr>
            <a:picLocks noChangeAspect="1"/>
          </p:cNvPicPr>
          <p:nvPr/>
        </p:nvPicPr>
        <p:blipFill>
          <a:blip r:embed="rId3"/>
          <a:stretch>
            <a:fillRect/>
          </a:stretch>
        </p:blipFill>
        <p:spPr>
          <a:xfrm>
            <a:off x="2012445" y="2912862"/>
            <a:ext cx="4543264" cy="3195262"/>
          </a:xfrm>
          <a:prstGeom prst="rect">
            <a:avLst/>
          </a:prstGeom>
        </p:spPr>
      </p:pic>
      <p:pic>
        <p:nvPicPr>
          <p:cNvPr id="7" name="Content Placeholder 3" descr="12&#10; "/>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5710" y="2912863"/>
            <a:ext cx="3591629" cy="3025601"/>
          </a:xfrm>
          <a:prstGeom prst="rect">
            <a:avLst/>
          </a:prstGeom>
          <a:noFill/>
          <a:ln>
            <a:noFill/>
          </a:ln>
        </p:spPr>
      </p:pic>
    </p:spTree>
    <p:extLst>
      <p:ext uri="{BB962C8B-B14F-4D97-AF65-F5344CB8AC3E}">
        <p14:creationId xmlns:p14="http://schemas.microsoft.com/office/powerpoint/2010/main" val="21629244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1673" y="1290207"/>
            <a:ext cx="8229600" cy="4968240"/>
          </a:xfrm>
        </p:spPr>
        <p:txBody>
          <a:bodyPr/>
          <a:lstStyle/>
          <a:p>
            <a:pPr marL="0" indent="0" algn="r" rtl="1">
              <a:lnSpc>
                <a:spcPct val="150000"/>
              </a:lnSpc>
              <a:buNone/>
            </a:pPr>
            <a:r>
              <a:rPr lang="fa-IR" sz="2400" dirty="0">
                <a:cs typeface="B Nazanin" panose="00000400000000000000" pitchFamily="2" charset="-78"/>
              </a:rPr>
              <a:t>بدن </a:t>
            </a:r>
            <a:r>
              <a:rPr lang="fa-IR" sz="2400" dirty="0">
                <a:cs typeface="B Nazanin" panose="00000400000000000000" pitchFamily="2" charset="-78"/>
              </a:rPr>
              <a:t>مهاجم شل می شود و ذهن گوش به زنگی خود را کاهش می دهد. رویارویی حتی اگر موقتی باشد نیز به پایان می­رسد.</a:t>
            </a:r>
            <a:endParaRPr lang="en-US" sz="2400" dirty="0">
              <a:cs typeface="B Nazanin" panose="00000400000000000000" pitchFamily="2" charset="-78"/>
            </a:endParaRPr>
          </a:p>
          <a:p>
            <a:pPr algn="r" rtl="1"/>
            <a:endParaRPr lang="fa-IR" sz="20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200" b="1" dirty="0">
                <a:solidFill>
                  <a:prstClr val="white"/>
                </a:solidFill>
              </a:rPr>
              <a:t>Recovery phase</a:t>
            </a:r>
            <a:endParaRPr lang="en-US"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pic>
        <p:nvPicPr>
          <p:cNvPr id="6" name="Content Placeholder 3"/>
          <p:cNvPicPr>
            <a:picLocks noChangeAspect="1"/>
          </p:cNvPicPr>
          <p:nvPr/>
        </p:nvPicPr>
        <p:blipFill>
          <a:blip r:embed="rId3"/>
          <a:stretch>
            <a:fillRect/>
          </a:stretch>
        </p:blipFill>
        <p:spPr>
          <a:xfrm>
            <a:off x="2251673" y="2876768"/>
            <a:ext cx="4448321" cy="3128489"/>
          </a:xfrm>
          <a:prstGeom prst="rect">
            <a:avLst/>
          </a:prstGeom>
        </p:spPr>
      </p:pic>
      <p:pic>
        <p:nvPicPr>
          <p:cNvPr id="7" name="Content Placeholder 3" descr="12&#10; "/>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9994" y="2971940"/>
            <a:ext cx="3586432" cy="2925426"/>
          </a:xfrm>
          <a:prstGeom prst="rect">
            <a:avLst/>
          </a:prstGeom>
          <a:noFill/>
          <a:ln>
            <a:noFill/>
          </a:ln>
        </p:spPr>
      </p:pic>
    </p:spTree>
    <p:extLst>
      <p:ext uri="{BB962C8B-B14F-4D97-AF65-F5344CB8AC3E}">
        <p14:creationId xmlns:p14="http://schemas.microsoft.com/office/powerpoint/2010/main" val="4221146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1673" y="1290207"/>
            <a:ext cx="8229600" cy="4968240"/>
          </a:xfrm>
        </p:spPr>
        <p:txBody>
          <a:bodyPr/>
          <a:lstStyle/>
          <a:p>
            <a:pPr marL="0" indent="0" algn="r" rtl="1">
              <a:lnSpc>
                <a:spcPct val="150000"/>
              </a:lnSpc>
              <a:buNone/>
            </a:pPr>
            <a:r>
              <a:rPr lang="fa-IR" sz="2400" dirty="0">
                <a:cs typeface="B Nazanin" panose="00000400000000000000" pitchFamily="2" charset="-78"/>
              </a:rPr>
              <a:t>اگرچه </a:t>
            </a:r>
            <a:r>
              <a:rPr lang="fa-IR" sz="2400" dirty="0">
                <a:cs typeface="B Nazanin" panose="00000400000000000000" pitchFamily="2" charset="-78"/>
              </a:rPr>
              <a:t>فرد پرخاشگر سعی می­کند به سطح اولیه ثابت خود بازگردد ولی وی اغلب خستگی، افسردگی و احساس گناه را تجربه می کند.</a:t>
            </a:r>
            <a:endParaRPr lang="en-US" sz="2400" dirty="0">
              <a:cs typeface="B Nazanin" panose="00000400000000000000" pitchFamily="2" charset="-78"/>
            </a:endParaRPr>
          </a:p>
          <a:p>
            <a:pPr algn="r" rtl="1"/>
            <a:endParaRPr lang="fa-IR" sz="20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200" b="1" dirty="0">
                <a:solidFill>
                  <a:prstClr val="white"/>
                </a:solidFill>
              </a:rPr>
              <a:t>Post-Crisis depression phase</a:t>
            </a:r>
            <a:endParaRPr lang="en-US"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pic>
        <p:nvPicPr>
          <p:cNvPr id="6" name="Content Placeholder 3"/>
          <p:cNvPicPr>
            <a:picLocks noChangeAspect="1"/>
          </p:cNvPicPr>
          <p:nvPr/>
        </p:nvPicPr>
        <p:blipFill>
          <a:blip r:embed="rId3"/>
          <a:stretch>
            <a:fillRect/>
          </a:stretch>
        </p:blipFill>
        <p:spPr>
          <a:xfrm>
            <a:off x="2251673" y="3063185"/>
            <a:ext cx="4543264" cy="3195262"/>
          </a:xfrm>
          <a:prstGeom prst="rect">
            <a:avLst/>
          </a:prstGeom>
        </p:spPr>
      </p:pic>
      <p:pic>
        <p:nvPicPr>
          <p:cNvPr id="7" name="Content Placeholder 3" descr="12&#10; "/>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0176" y="3063185"/>
            <a:ext cx="3670696" cy="3091035"/>
          </a:xfrm>
          <a:prstGeom prst="rect">
            <a:avLst/>
          </a:prstGeom>
          <a:noFill/>
          <a:ln>
            <a:noFill/>
          </a:ln>
        </p:spPr>
      </p:pic>
    </p:spTree>
    <p:extLst>
      <p:ext uri="{BB962C8B-B14F-4D97-AF65-F5344CB8AC3E}">
        <p14:creationId xmlns:p14="http://schemas.microsoft.com/office/powerpoint/2010/main" val="21442737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anagement of Psychiatric Emergencies at Primary Care: Suicide and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3813" y="209105"/>
            <a:ext cx="7340884" cy="6017034"/>
          </a:xfrm>
          <a:prstGeom prst="rect">
            <a:avLst/>
          </a:prstGeom>
          <a:noFill/>
          <a:ln>
            <a:noFill/>
          </a:ln>
        </p:spPr>
      </p:pic>
    </p:spTree>
    <p:extLst>
      <p:ext uri="{BB962C8B-B14F-4D97-AF65-F5344CB8AC3E}">
        <p14:creationId xmlns:p14="http://schemas.microsoft.com/office/powerpoint/2010/main" val="16016838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1748" y="1709449"/>
            <a:ext cx="8229600" cy="4389120"/>
          </a:xfrm>
        </p:spPr>
        <p:txBody>
          <a:bodyPr/>
          <a:lstStyle/>
          <a:p>
            <a:pPr algn="r" rtl="1">
              <a:lnSpc>
                <a:spcPct val="150000"/>
              </a:lnSpc>
            </a:pPr>
            <a:r>
              <a:rPr lang="fa-IR" dirty="0">
                <a:cs typeface="B Nazanin" panose="00000400000000000000" pitchFamily="2" charset="-78"/>
              </a:rPr>
              <a:t>تنش زدایی به عنوان مداخله زودهنگام در مدیریت پرخاشگری به منظور جلوگیری از </a:t>
            </a:r>
            <a:r>
              <a:rPr lang="fa-IR" dirty="0" smtClean="0">
                <a:cs typeface="B Nazanin" panose="00000400000000000000" pitchFamily="2" charset="-78"/>
              </a:rPr>
              <a:t>رسیدن مرحله تشدید(</a:t>
            </a:r>
            <a:r>
              <a:rPr lang="en-US" dirty="0" err="1" smtClean="0">
                <a:cs typeface="B Nazanin" panose="00000400000000000000" pitchFamily="2" charset="-78"/>
              </a:rPr>
              <a:t>Esclation</a:t>
            </a:r>
            <a:r>
              <a:rPr lang="fa-IR" dirty="0" smtClean="0">
                <a:cs typeface="B Nazanin" panose="00000400000000000000" pitchFamily="2" charset="-78"/>
              </a:rPr>
              <a:t>) به مرحله بحران(</a:t>
            </a:r>
            <a:r>
              <a:rPr lang="en-US" dirty="0" smtClean="0">
                <a:cs typeface="B Nazanin" panose="00000400000000000000" pitchFamily="2" charset="-78"/>
              </a:rPr>
              <a:t>Crisis</a:t>
            </a:r>
            <a:r>
              <a:rPr lang="fa-IR" dirty="0" smtClean="0">
                <a:cs typeface="B Nazanin" panose="00000400000000000000" pitchFamily="2" charset="-78"/>
              </a:rPr>
              <a:t>) </a:t>
            </a:r>
            <a:r>
              <a:rPr lang="fa-IR" dirty="0">
                <a:cs typeface="B Nazanin" panose="00000400000000000000" pitchFamily="2" charset="-78"/>
              </a:rPr>
              <a:t>توصیه می </a:t>
            </a:r>
            <a:r>
              <a:rPr lang="fa-IR" dirty="0" smtClean="0">
                <a:cs typeface="B Nazanin" panose="00000400000000000000" pitchFamily="2" charset="-78"/>
              </a:rPr>
              <a:t>شود.</a:t>
            </a:r>
            <a:endParaRPr lang="fa-IR"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3200" b="1" dirty="0">
                <a:solidFill>
                  <a:prstClr val="white"/>
                </a:solidFill>
                <a:effectLst>
                  <a:outerShdw blurRad="38100" dist="38100" dir="2700000" algn="tl">
                    <a:srgbClr val="000000">
                      <a:alpha val="43137"/>
                    </a:srgbClr>
                  </a:outerShdw>
                </a:effectLst>
                <a:cs typeface="B Titr" panose="00000700000000000000" pitchFamily="2" charset="-78"/>
              </a:rPr>
              <a:t>De-escalation Techniques </a:t>
            </a:r>
            <a:endParaRPr lang="en-US" sz="3200" b="1"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28405845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idx="1"/>
            <p:extLst/>
          </p:nvPr>
        </p:nvGraphicFramePr>
        <p:xfrm>
          <a:off x="2567690" y="1588883"/>
          <a:ext cx="7618288" cy="4687872"/>
        </p:xfrm>
        <a:graphic>
          <a:graphicData uri="http://schemas.openxmlformats.org/drawingml/2006/table">
            <a:tbl>
              <a:tblPr rtl="1" firstRow="1" firstCol="1" bandRow="1">
                <a:tableStyleId>{5C22544A-7EE6-4342-B048-85BDC9FD1C3A}</a:tableStyleId>
              </a:tblPr>
              <a:tblGrid>
                <a:gridCol w="1158411"/>
                <a:gridCol w="6459877"/>
              </a:tblGrid>
              <a:tr h="364377">
                <a:tc>
                  <a:txBody>
                    <a:bodyPr/>
                    <a:lstStyle/>
                    <a:p>
                      <a:pPr algn="ctr" rtl="1">
                        <a:lnSpc>
                          <a:spcPct val="107000"/>
                        </a:lnSpc>
                        <a:spcAft>
                          <a:spcPts val="0"/>
                        </a:spcAft>
                      </a:pPr>
                      <a:r>
                        <a:rPr lang="fa-IR" sz="2400" b="1" dirty="0">
                          <a:effectLst/>
                          <a:cs typeface="B Titr" panose="00000700000000000000" pitchFamily="2" charset="-78"/>
                        </a:rPr>
                        <a:t>حوزه ها</a:t>
                      </a:r>
                      <a:endParaRPr lang="en-US" sz="24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ctr" rtl="1">
                        <a:lnSpc>
                          <a:spcPct val="107000"/>
                        </a:lnSpc>
                        <a:spcAft>
                          <a:spcPts val="0"/>
                        </a:spcAft>
                      </a:pPr>
                      <a:r>
                        <a:rPr lang="fa-IR" sz="2400" b="1" dirty="0">
                          <a:effectLst/>
                          <a:cs typeface="B Titr" panose="00000700000000000000" pitchFamily="2" charset="-78"/>
                        </a:rPr>
                        <a:t> محتوا</a:t>
                      </a:r>
                      <a:endParaRPr lang="en-US" sz="24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r>
              <a:tr h="420926">
                <a:tc>
                  <a:txBody>
                    <a:bodyPr/>
                    <a:lstStyle/>
                    <a:p>
                      <a:pPr algn="r" rtl="1">
                        <a:lnSpc>
                          <a:spcPct val="107000"/>
                        </a:lnSpc>
                        <a:spcAft>
                          <a:spcPts val="0"/>
                        </a:spcAft>
                      </a:pPr>
                      <a:r>
                        <a:rPr lang="fa-IR" sz="1600" b="1">
                          <a:effectLst/>
                          <a:cs typeface="B Titr" panose="00000700000000000000" pitchFamily="2" charset="-78"/>
                        </a:rPr>
                        <a:t>حوزه 1</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400" b="1">
                          <a:effectLst/>
                          <a:cs typeface="B Nazanin" panose="00000400000000000000" pitchFamily="2" charset="-78"/>
                        </a:rPr>
                        <a:t>به فضای شخصی احترام بگذارید.</a:t>
                      </a:r>
                      <a:endParaRPr lang="en-US" sz="24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20926">
                <a:tc>
                  <a:txBody>
                    <a:bodyPr/>
                    <a:lstStyle/>
                    <a:p>
                      <a:pPr algn="r" rtl="1">
                        <a:lnSpc>
                          <a:spcPct val="107000"/>
                        </a:lnSpc>
                        <a:spcAft>
                          <a:spcPts val="0"/>
                        </a:spcAft>
                      </a:pPr>
                      <a:r>
                        <a:rPr lang="fa-IR" sz="1600" b="1">
                          <a:effectLst/>
                          <a:cs typeface="B Titr" panose="00000700000000000000" pitchFamily="2" charset="-78"/>
                        </a:rPr>
                        <a:t>حوزه 2</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400" b="1">
                          <a:effectLst/>
                          <a:cs typeface="B Nazanin" panose="00000400000000000000" pitchFamily="2" charset="-78"/>
                        </a:rPr>
                        <a:t>تحریک کننده نباشید.</a:t>
                      </a:r>
                      <a:endParaRPr lang="en-US" sz="24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20926">
                <a:tc>
                  <a:txBody>
                    <a:bodyPr/>
                    <a:lstStyle/>
                    <a:p>
                      <a:pPr algn="r" rtl="1">
                        <a:lnSpc>
                          <a:spcPct val="107000"/>
                        </a:lnSpc>
                        <a:spcAft>
                          <a:spcPts val="0"/>
                        </a:spcAft>
                      </a:pPr>
                      <a:r>
                        <a:rPr lang="fa-IR" sz="1600" b="1">
                          <a:effectLst/>
                          <a:cs typeface="B Titr" panose="00000700000000000000" pitchFamily="2" charset="-78"/>
                        </a:rPr>
                        <a:t>حوزه 3</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400" b="1">
                          <a:effectLst/>
                          <a:cs typeface="B Nazanin" panose="00000400000000000000" pitchFamily="2" charset="-78"/>
                        </a:rPr>
                        <a:t>ارتباط کلامی برقرار کنید.</a:t>
                      </a:r>
                      <a:endParaRPr lang="en-US" sz="24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20926">
                <a:tc>
                  <a:txBody>
                    <a:bodyPr/>
                    <a:lstStyle/>
                    <a:p>
                      <a:pPr algn="r" rtl="1">
                        <a:lnSpc>
                          <a:spcPct val="107000"/>
                        </a:lnSpc>
                        <a:spcAft>
                          <a:spcPts val="0"/>
                        </a:spcAft>
                      </a:pPr>
                      <a:r>
                        <a:rPr lang="fa-IR" sz="1600" b="1">
                          <a:effectLst/>
                          <a:cs typeface="B Titr" panose="00000700000000000000" pitchFamily="2" charset="-78"/>
                        </a:rPr>
                        <a:t>حوزه 4</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400" b="1">
                          <a:effectLst/>
                          <a:cs typeface="B Nazanin" panose="00000400000000000000" pitchFamily="2" charset="-78"/>
                        </a:rPr>
                        <a:t>مختصر صحبت کنید(</a:t>
                      </a:r>
                      <a:r>
                        <a:rPr lang="en-US" sz="2400" b="1">
                          <a:effectLst/>
                          <a:cs typeface="B Nazanin" panose="00000400000000000000" pitchFamily="2" charset="-78"/>
                        </a:rPr>
                        <a:t>Be concise</a:t>
                      </a:r>
                      <a:r>
                        <a:rPr lang="fa-IR" sz="2400" b="1">
                          <a:effectLst/>
                          <a:cs typeface="B Nazanin" panose="00000400000000000000" pitchFamily="2" charset="-78"/>
                        </a:rPr>
                        <a:t>).</a:t>
                      </a:r>
                      <a:endParaRPr lang="en-US" sz="24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45975">
                <a:tc>
                  <a:txBody>
                    <a:bodyPr/>
                    <a:lstStyle/>
                    <a:p>
                      <a:pPr algn="r" rtl="1">
                        <a:lnSpc>
                          <a:spcPct val="107000"/>
                        </a:lnSpc>
                        <a:spcAft>
                          <a:spcPts val="0"/>
                        </a:spcAft>
                      </a:pPr>
                      <a:r>
                        <a:rPr lang="fa-IR" sz="1600" b="1">
                          <a:effectLst/>
                          <a:cs typeface="B Titr" panose="00000700000000000000" pitchFamily="2" charset="-78"/>
                        </a:rPr>
                        <a:t>حوزه 5</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400" b="1" dirty="0">
                          <a:effectLst/>
                          <a:cs typeface="B Nazanin" panose="00000400000000000000" pitchFamily="2" charset="-78"/>
                        </a:rPr>
                        <a:t>خواسته ها و احساسات را شناسایی کنید.</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20926">
                <a:tc>
                  <a:txBody>
                    <a:bodyPr/>
                    <a:lstStyle/>
                    <a:p>
                      <a:pPr algn="r" rtl="1">
                        <a:lnSpc>
                          <a:spcPct val="107000"/>
                        </a:lnSpc>
                        <a:spcAft>
                          <a:spcPts val="0"/>
                        </a:spcAft>
                      </a:pPr>
                      <a:r>
                        <a:rPr lang="fa-IR" sz="1600" b="1">
                          <a:effectLst/>
                          <a:cs typeface="B Titr" panose="00000700000000000000" pitchFamily="2" charset="-78"/>
                        </a:rPr>
                        <a:t>حوزه 6</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400" b="1" dirty="0">
                          <a:effectLst/>
                          <a:cs typeface="B Nazanin" panose="00000400000000000000" pitchFamily="2" charset="-78"/>
                        </a:rPr>
                        <a:t>از نزدیک به صحبت های بیمار گوش دهید.</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20926">
                <a:tc>
                  <a:txBody>
                    <a:bodyPr/>
                    <a:lstStyle/>
                    <a:p>
                      <a:pPr algn="r" rtl="1">
                        <a:lnSpc>
                          <a:spcPct val="107000"/>
                        </a:lnSpc>
                        <a:spcAft>
                          <a:spcPts val="0"/>
                        </a:spcAft>
                      </a:pPr>
                      <a:r>
                        <a:rPr lang="fa-IR" sz="1600" b="1">
                          <a:effectLst/>
                          <a:cs typeface="B Titr" panose="00000700000000000000" pitchFamily="2" charset="-78"/>
                        </a:rPr>
                        <a:t>حوزه 7</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400" b="1" dirty="0">
                          <a:effectLst/>
                          <a:cs typeface="B Nazanin" panose="00000400000000000000" pitchFamily="2" charset="-78"/>
                        </a:rPr>
                        <a:t>موافقت کنید یا  توافق بر سر عدم توافق </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06676">
                <a:tc>
                  <a:txBody>
                    <a:bodyPr/>
                    <a:lstStyle/>
                    <a:p>
                      <a:pPr algn="r" rtl="1">
                        <a:lnSpc>
                          <a:spcPct val="107000"/>
                        </a:lnSpc>
                        <a:spcAft>
                          <a:spcPts val="0"/>
                        </a:spcAft>
                      </a:pPr>
                      <a:r>
                        <a:rPr lang="fa-IR" sz="1600" b="1">
                          <a:effectLst/>
                          <a:cs typeface="B Titr" panose="00000700000000000000" pitchFamily="2" charset="-78"/>
                        </a:rPr>
                        <a:t>حوزه 8</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400" b="1">
                          <a:effectLst/>
                          <a:cs typeface="B Nazanin" panose="00000400000000000000" pitchFamily="2" charset="-78"/>
                        </a:rPr>
                        <a:t>قانون وضع کنید و محدودیت های مشخصی را تعیین کنید.</a:t>
                      </a:r>
                      <a:endParaRPr lang="en-US" sz="24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97388">
                <a:tc>
                  <a:txBody>
                    <a:bodyPr/>
                    <a:lstStyle/>
                    <a:p>
                      <a:pPr algn="r" rtl="1">
                        <a:lnSpc>
                          <a:spcPct val="107000"/>
                        </a:lnSpc>
                        <a:spcAft>
                          <a:spcPts val="0"/>
                        </a:spcAft>
                      </a:pPr>
                      <a:r>
                        <a:rPr lang="fa-IR" sz="1600" b="1">
                          <a:effectLst/>
                          <a:cs typeface="B Titr" panose="00000700000000000000" pitchFamily="2" charset="-78"/>
                        </a:rPr>
                        <a:t>حوزه 9</a:t>
                      </a:r>
                      <a:endParaRPr lang="en-US" sz="16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400" b="1" dirty="0">
                          <a:effectLst/>
                          <a:cs typeface="B Nazanin" panose="00000400000000000000" pitchFamily="2" charset="-78"/>
                        </a:rPr>
                        <a:t>گزینه های انتخاب و فلسفه خوش بینی را پیشنهاد دهید.</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r h="420926">
                <a:tc>
                  <a:txBody>
                    <a:bodyPr/>
                    <a:lstStyle/>
                    <a:p>
                      <a:pPr algn="r" rtl="1">
                        <a:lnSpc>
                          <a:spcPct val="107000"/>
                        </a:lnSpc>
                        <a:spcAft>
                          <a:spcPts val="0"/>
                        </a:spcAft>
                      </a:pPr>
                      <a:r>
                        <a:rPr lang="fa-IR" sz="1600" b="1" dirty="0">
                          <a:effectLst/>
                          <a:cs typeface="B Titr" panose="00000700000000000000" pitchFamily="2" charset="-78"/>
                        </a:rPr>
                        <a:t>حوزه 10</a:t>
                      </a:r>
                      <a:endParaRPr lang="en-US" sz="16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tc>
                <a:tc>
                  <a:txBody>
                    <a:bodyPr/>
                    <a:lstStyle/>
                    <a:p>
                      <a:pPr algn="r" rtl="1">
                        <a:lnSpc>
                          <a:spcPct val="107000"/>
                        </a:lnSpc>
                        <a:spcAft>
                          <a:spcPts val="0"/>
                        </a:spcAft>
                      </a:pPr>
                      <a:r>
                        <a:rPr lang="fa-IR" sz="2400" b="1" dirty="0">
                          <a:effectLst/>
                          <a:cs typeface="B Nazanin" panose="00000400000000000000" pitchFamily="2" charset="-78"/>
                        </a:rPr>
                        <a:t>بیمار و کارکنان را مرور کنید.</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r>
            </a:tbl>
          </a:graphicData>
        </a:graphic>
      </p:graphicFrame>
      <p:sp>
        <p:nvSpPr>
          <p:cNvPr id="8" name="Rectangle 7"/>
          <p:cNvSpPr/>
          <p:nvPr/>
        </p:nvSpPr>
        <p:spPr>
          <a:xfrm>
            <a:off x="2447925" y="361951"/>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ده حوزه جهت مدیریت بیمار آژیته</a:t>
            </a:r>
            <a:endParaRPr lang="en-US"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9"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475" y="361952"/>
            <a:ext cx="933450" cy="1106261"/>
          </a:xfrm>
          <a:prstGeom prst="rect">
            <a:avLst/>
          </a:prstGeom>
        </p:spPr>
      </p:pic>
    </p:spTree>
    <p:extLst>
      <p:ext uri="{BB962C8B-B14F-4D97-AF65-F5344CB8AC3E}">
        <p14:creationId xmlns:p14="http://schemas.microsoft.com/office/powerpoint/2010/main" val="1547944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1886" y="1512991"/>
            <a:ext cx="8251722" cy="4896544"/>
          </a:xfrm>
        </p:spPr>
        <p:txBody>
          <a:bodyPr>
            <a:noAutofit/>
          </a:bodyPr>
          <a:lstStyle/>
          <a:p>
            <a:pPr marL="0" indent="0" algn="just" rtl="1">
              <a:lnSpc>
                <a:spcPct val="200000"/>
              </a:lnSpc>
              <a:buNone/>
            </a:pPr>
            <a:r>
              <a:rPr lang="fa-IR" sz="2200" dirty="0">
                <a:cs typeface="B Nazanin" panose="00000400000000000000" pitchFamily="2" charset="-78"/>
              </a:rPr>
              <a:t>در </a:t>
            </a:r>
            <a:r>
              <a:rPr lang="fa-IR" sz="2200" dirty="0">
                <a:cs typeface="B Nazanin" panose="00000400000000000000" pitchFamily="2" charset="-78"/>
              </a:rPr>
              <a:t>اکثر مطالعات گذشته نگر شایع ترین روش اقدام به خودکشی در </a:t>
            </a:r>
            <a:r>
              <a:rPr lang="fa-IR" sz="2200" dirty="0">
                <a:cs typeface="B Nazanin" panose="00000400000000000000" pitchFamily="2" charset="-78"/>
              </a:rPr>
              <a:t>بخش های </a:t>
            </a:r>
            <a:r>
              <a:rPr lang="fa-IR" sz="2200" dirty="0">
                <a:cs typeface="B Nazanin" panose="00000400000000000000" pitchFamily="2" charset="-78"/>
              </a:rPr>
              <a:t>روانپزشکی حلق آویز </a:t>
            </a:r>
            <a:r>
              <a:rPr lang="fa-IR" sz="2200" dirty="0">
                <a:cs typeface="B Nazanin" panose="00000400000000000000" pitchFamily="2" charset="-78"/>
              </a:rPr>
              <a:t>کردن(</a:t>
            </a:r>
            <a:r>
              <a:rPr lang="en-US" sz="2000" dirty="0"/>
              <a:t>Bowers</a:t>
            </a:r>
            <a:r>
              <a:rPr lang="fa-IR" sz="2000" dirty="0"/>
              <a:t>، </a:t>
            </a:r>
            <a:r>
              <a:rPr lang="fa-IR" sz="2000" dirty="0">
                <a:cs typeface="B Nazanin" panose="00000400000000000000" pitchFamily="2" charset="-78"/>
              </a:rPr>
              <a:t>2011؛ </a:t>
            </a:r>
            <a:r>
              <a:rPr lang="en-US" sz="2000" dirty="0"/>
              <a:t>Mills</a:t>
            </a:r>
            <a:r>
              <a:rPr lang="fa-IR" sz="2000" dirty="0"/>
              <a:t>، </a:t>
            </a:r>
            <a:r>
              <a:rPr lang="fa-IR" sz="2000" dirty="0">
                <a:cs typeface="B Nazanin" panose="00000400000000000000" pitchFamily="2" charset="-78"/>
              </a:rPr>
              <a:t>2008</a:t>
            </a:r>
            <a:r>
              <a:rPr lang="fa-IR" sz="2000" dirty="0"/>
              <a:t>؛ </a:t>
            </a:r>
            <a:r>
              <a:rPr lang="en-US" sz="2000" dirty="0"/>
              <a:t>Mills</a:t>
            </a:r>
            <a:r>
              <a:rPr lang="fa-IR" sz="2000" dirty="0"/>
              <a:t>، </a:t>
            </a:r>
            <a:r>
              <a:rPr lang="fa-IR" sz="2000" dirty="0">
                <a:cs typeface="B Nazanin" panose="00000400000000000000" pitchFamily="2" charset="-78"/>
              </a:rPr>
              <a:t>2013) </a:t>
            </a:r>
            <a:r>
              <a:rPr lang="fa-IR" sz="2200" dirty="0">
                <a:cs typeface="B Nazanin" panose="00000400000000000000" pitchFamily="2" charset="-78"/>
              </a:rPr>
              <a:t>با استفاده از نقاط لنگرمانند مثل درب و جارختی کمد بوده است و ملافه به طور شایع به عنوان طناب استفاده شده </a:t>
            </a:r>
            <a:r>
              <a:rPr lang="fa-IR" sz="2200" dirty="0">
                <a:cs typeface="B Nazanin" panose="00000400000000000000" pitchFamily="2" charset="-78"/>
              </a:rPr>
              <a:t>است</a:t>
            </a:r>
            <a:r>
              <a:rPr lang="fa-IR" sz="2000" dirty="0"/>
              <a:t>(</a:t>
            </a:r>
            <a:r>
              <a:rPr lang="en-US" sz="2000" dirty="0"/>
              <a:t>Mills</a:t>
            </a:r>
            <a:r>
              <a:rPr lang="fa-IR" sz="2000" dirty="0"/>
              <a:t>، 2013). </a:t>
            </a:r>
            <a:r>
              <a:rPr lang="fa-IR" sz="2200" dirty="0">
                <a:cs typeface="B Nazanin" panose="00000400000000000000" pitchFamily="2" charset="-78"/>
              </a:rPr>
              <a:t>بنابراین دستورالعمل های مختلف بر حذف نقاط لنگرمانند و طناب ها تاکید می </a:t>
            </a:r>
            <a:r>
              <a:rPr lang="fa-IR" sz="2200" dirty="0">
                <a:cs typeface="B Nazanin" panose="00000400000000000000" pitchFamily="2" charset="-78"/>
              </a:rPr>
              <a:t>کنند</a:t>
            </a:r>
            <a:r>
              <a:rPr lang="fa-IR" sz="2000" dirty="0"/>
              <a:t>(</a:t>
            </a:r>
            <a:r>
              <a:rPr lang="en-US" sz="2000" dirty="0"/>
              <a:t>Bowers</a:t>
            </a:r>
            <a:r>
              <a:rPr lang="fa-IR" sz="2000" dirty="0"/>
              <a:t>، 2011). </a:t>
            </a:r>
            <a:endParaRPr lang="en-US" sz="2000" dirty="0"/>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محیط زندگی عاری از </a:t>
            </a:r>
            <a:r>
              <a:rPr lang="fa-IR" sz="3200" dirty="0">
                <a:solidFill>
                  <a:prstClr val="white"/>
                </a:solidFill>
                <a:effectLst>
                  <a:outerShdw blurRad="38100" dist="38100" dir="2700000" algn="tl">
                    <a:srgbClr val="000000">
                      <a:alpha val="43137"/>
                    </a:srgbClr>
                  </a:outerShdw>
                </a:effectLst>
                <a:cs typeface="B Titr" panose="00000700000000000000" pitchFamily="2" charset="-78"/>
              </a:rPr>
              <a:t>حوادث</a:t>
            </a:r>
            <a:endParaRPr lang="fa-IR" sz="3200" dirty="0">
              <a:solidFill>
                <a:prstClr val="white"/>
              </a:solidFill>
              <a:cs typeface="B Titr" panose="00000700000000000000" pitchFamily="2" charset="-78"/>
            </a:endParaRP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400908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413496"/>
            <a:ext cx="8270524" cy="4389120"/>
          </a:xfrm>
        </p:spPr>
        <p:txBody>
          <a:bodyPr/>
          <a:lstStyle/>
          <a:p>
            <a:pPr algn="r" rtl="1">
              <a:lnSpc>
                <a:spcPct val="150000"/>
              </a:lnSpc>
            </a:pPr>
            <a:r>
              <a:rPr lang="fa-IR" sz="2000" b="1" dirty="0">
                <a:solidFill>
                  <a:srgbClr val="9F1A3D"/>
                </a:solidFill>
                <a:cs typeface="B Nazanin" panose="00000400000000000000" pitchFamily="2" charset="-78"/>
              </a:rPr>
              <a:t>توصیه اصلی: </a:t>
            </a:r>
            <a:r>
              <a:rPr lang="fa-IR" sz="2000" b="1" dirty="0">
                <a:solidFill>
                  <a:schemeClr val="accent6">
                    <a:lumMod val="50000"/>
                  </a:schemeClr>
                </a:solidFill>
                <a:cs typeface="B Nazanin" panose="00000400000000000000" pitchFamily="2" charset="-78"/>
              </a:rPr>
              <a:t>به فضای شخصی بیمار و خود احترام بگذارید</a:t>
            </a:r>
            <a:r>
              <a:rPr lang="fa-IR" sz="2000" b="1" dirty="0">
                <a:solidFill>
                  <a:schemeClr val="accent6">
                    <a:lumMod val="50000"/>
                  </a:schemeClr>
                </a:solidFill>
                <a:cs typeface="B Nazanin" panose="00000400000000000000" pitchFamily="2" charset="-78"/>
              </a:rPr>
              <a:t>.</a:t>
            </a:r>
          </a:p>
          <a:p>
            <a:pPr algn="r" rtl="1">
              <a:lnSpc>
                <a:spcPct val="150000"/>
              </a:lnSpc>
            </a:pPr>
            <a:r>
              <a:rPr lang="fa-IR" sz="2000" b="1" dirty="0">
                <a:cs typeface="B Nazanin" panose="00000400000000000000" pitchFamily="2" charset="-78"/>
              </a:rPr>
              <a:t> </a:t>
            </a:r>
            <a:r>
              <a:rPr lang="fa-IR" sz="2000" b="1" dirty="0">
                <a:cs typeface="B Nazanin" panose="00000400000000000000" pitchFamily="2" charset="-78"/>
              </a:rPr>
              <a:t>هنگام نزدیک شدن به بیمار آژیته، حداقل به اندازه  دو بازو  فاصله بین شما و بیمار </a:t>
            </a:r>
            <a:r>
              <a:rPr lang="fa-IR" sz="2000" b="1" dirty="0">
                <a:cs typeface="B Nazanin" panose="00000400000000000000" pitchFamily="2" charset="-78"/>
              </a:rPr>
              <a:t>وجود داشته باشد. </a:t>
            </a:r>
          </a:p>
          <a:p>
            <a:pPr algn="r" rtl="1">
              <a:lnSpc>
                <a:spcPct val="150000"/>
              </a:lnSpc>
            </a:pPr>
            <a:r>
              <a:rPr lang="fa-IR" sz="2000" b="1" dirty="0">
                <a:cs typeface="B Nazanin" panose="00000400000000000000" pitchFamily="2" charset="-78"/>
              </a:rPr>
              <a:t>اگر </a:t>
            </a:r>
            <a:r>
              <a:rPr lang="fa-IR" sz="2000" b="1" dirty="0">
                <a:cs typeface="B Nazanin" panose="00000400000000000000" pitchFamily="2" charset="-78"/>
              </a:rPr>
              <a:t>بیمار به شما گفت که از سر راهم برو کنار، سریعاً این کار را انجام دهید. </a:t>
            </a:r>
            <a:endParaRPr lang="fa-IR" sz="2000" b="1" dirty="0">
              <a:cs typeface="B Nazanin" panose="00000400000000000000" pitchFamily="2" charset="-78"/>
            </a:endParaRPr>
          </a:p>
          <a:p>
            <a:pPr algn="r" rtl="1">
              <a:lnSpc>
                <a:spcPct val="150000"/>
              </a:lnSpc>
            </a:pPr>
            <a:r>
              <a:rPr lang="fa-IR" sz="2000" b="1" dirty="0">
                <a:cs typeface="B Nazanin" panose="00000400000000000000" pitchFamily="2" charset="-78"/>
              </a:rPr>
              <a:t>هم </a:t>
            </a:r>
            <a:r>
              <a:rPr lang="fa-IR" sz="2000" b="1" dirty="0">
                <a:cs typeface="B Nazanin" panose="00000400000000000000" pitchFamily="2" charset="-78"/>
              </a:rPr>
              <a:t>بیمار و هم پزشک باید بتوانند از اتاق خارج </a:t>
            </a:r>
            <a:r>
              <a:rPr lang="fa-IR" sz="2000" b="1" dirty="0">
                <a:cs typeface="B Nazanin" panose="00000400000000000000" pitchFamily="2" charset="-78"/>
              </a:rPr>
              <a:t>شوند، </a:t>
            </a:r>
            <a:r>
              <a:rPr lang="fa-IR" sz="2000" b="1" dirty="0">
                <a:cs typeface="B Nazanin" panose="00000400000000000000" pitchFamily="2" charset="-78"/>
              </a:rPr>
              <a:t>بدون اینکه احساس کنند دیگری راه او را مسدود کرده است. </a:t>
            </a:r>
            <a:endParaRPr lang="fa-IR" sz="2000" b="1" dirty="0">
              <a:cs typeface="B Nazanin" panose="00000400000000000000" pitchFamily="2" charset="-78"/>
            </a:endParaRPr>
          </a:p>
          <a:p>
            <a:pPr algn="r" rtl="1">
              <a:lnSpc>
                <a:spcPct val="150000"/>
              </a:lnSpc>
            </a:pPr>
            <a:r>
              <a:rPr lang="fa-IR" sz="2000" b="1" dirty="0">
                <a:cs typeface="B Nazanin" panose="00000400000000000000" pitchFamily="2" charset="-78"/>
              </a:rPr>
              <a:t>درصد </a:t>
            </a:r>
            <a:r>
              <a:rPr lang="fa-IR" sz="2000" b="1" dirty="0">
                <a:cs typeface="B Nazanin" panose="00000400000000000000" pitchFamily="2" charset="-78"/>
              </a:rPr>
              <a:t>بالایی از بیماران سابقه تروما در گذشته را دارند </a:t>
            </a:r>
            <a:r>
              <a:rPr lang="fa-IR" sz="2000" b="1" dirty="0">
                <a:cs typeface="B Nazanin" panose="00000400000000000000" pitchFamily="2" charset="-78"/>
              </a:rPr>
              <a:t>و </a:t>
            </a:r>
            <a:r>
              <a:rPr lang="fa-IR" sz="2000" b="1" dirty="0">
                <a:cs typeface="B Nazanin" panose="00000400000000000000" pitchFamily="2" charset="-78"/>
              </a:rPr>
              <a:t>تجربه اورژانس زمانی­که جنبه های خاصی از فضای شخصی نادیده گرفته می </a:t>
            </a:r>
            <a:r>
              <a:rPr lang="fa-IR" sz="2000" b="1" dirty="0">
                <a:cs typeface="B Nazanin" panose="00000400000000000000" pitchFamily="2" charset="-78"/>
              </a:rPr>
              <a:t>شود، </a:t>
            </a:r>
            <a:r>
              <a:rPr lang="fa-IR" sz="2000" b="1" dirty="0">
                <a:cs typeface="B Nazanin" panose="00000400000000000000" pitchFamily="2" charset="-78"/>
              </a:rPr>
              <a:t>امکان تکرار تجربه آسیب زا را فراهم </a:t>
            </a:r>
            <a:r>
              <a:rPr lang="fa-IR" sz="2000" b="1" dirty="0">
                <a:cs typeface="B Nazanin" panose="00000400000000000000" pitchFamily="2" charset="-78"/>
              </a:rPr>
              <a:t>می­کند</a:t>
            </a:r>
            <a:r>
              <a:rPr lang="fa-IR" sz="2000" b="1" dirty="0">
                <a:cs typeface="B Nazanin" panose="00000400000000000000" pitchFamily="2" charset="-78"/>
              </a:rPr>
              <a:t>.</a:t>
            </a:r>
            <a:endParaRPr lang="fa-IR" sz="2000" b="1"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حوزه یک: حریم </a:t>
            </a:r>
            <a:r>
              <a:rPr lang="fa-IR" sz="3200" dirty="0">
                <a:solidFill>
                  <a:prstClr val="white"/>
                </a:solidFill>
                <a:effectLst>
                  <a:outerShdw blurRad="38100" dist="38100" dir="2700000" algn="tl">
                    <a:srgbClr val="000000">
                      <a:alpha val="43137"/>
                    </a:srgbClr>
                  </a:outerShdw>
                </a:effectLst>
                <a:cs typeface="B Titr" panose="00000700000000000000" pitchFamily="2" charset="-78"/>
              </a:rPr>
              <a:t>شخصی را رعایت کنید</a:t>
            </a:r>
            <a:endParaRPr lang="en-US"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30528779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5789" y="1172322"/>
            <a:ext cx="8515484" cy="4389120"/>
          </a:xfrm>
        </p:spPr>
        <p:txBody>
          <a:bodyPr/>
          <a:lstStyle/>
          <a:p>
            <a:pPr algn="r" rtl="1">
              <a:lnSpc>
                <a:spcPct val="150000"/>
              </a:lnSpc>
            </a:pPr>
            <a:r>
              <a:rPr lang="fa-IR" sz="1900" b="1" dirty="0">
                <a:solidFill>
                  <a:srgbClr val="9F1A3D"/>
                </a:solidFill>
                <a:cs typeface="B Nazanin" panose="00000400000000000000" pitchFamily="2" charset="-78"/>
              </a:rPr>
              <a:t>توصیه اصلی: </a:t>
            </a:r>
            <a:r>
              <a:rPr lang="fa-IR" sz="1900" b="1" dirty="0">
                <a:cs typeface="B Nazanin" panose="00000400000000000000" pitchFamily="2" charset="-78"/>
              </a:rPr>
              <a:t>از </a:t>
            </a:r>
            <a:r>
              <a:rPr lang="en-US" sz="1900" b="1" dirty="0">
                <a:cs typeface="B Nazanin" panose="00000400000000000000" pitchFamily="2" charset="-78"/>
              </a:rPr>
              <a:t>Escalation </a:t>
            </a:r>
            <a:r>
              <a:rPr lang="fa-IR" sz="1900" b="1" dirty="0">
                <a:cs typeface="B Nazanin" panose="00000400000000000000" pitchFamily="2" charset="-78"/>
              </a:rPr>
              <a:t> یاتروژنیک(</a:t>
            </a:r>
            <a:r>
              <a:rPr lang="fa-IR" sz="1900" b="1" dirty="0">
                <a:cs typeface="B Nazanin" panose="00000400000000000000" pitchFamily="2" charset="-78"/>
              </a:rPr>
              <a:t>درمان‌زاد</a:t>
            </a:r>
            <a:r>
              <a:rPr lang="fa-IR" sz="1900" b="1" dirty="0">
                <a:cs typeface="B Nazanin" panose="00000400000000000000" pitchFamily="2" charset="-78"/>
              </a:rPr>
              <a:t>) </a:t>
            </a:r>
            <a:r>
              <a:rPr lang="fa-IR" sz="1900" b="1" dirty="0">
                <a:cs typeface="B Nazanin" panose="00000400000000000000" pitchFamily="2" charset="-78"/>
              </a:rPr>
              <a:t>خودداری کنید</a:t>
            </a:r>
            <a:r>
              <a:rPr lang="fa-IR" sz="1900" b="1" dirty="0">
                <a:cs typeface="B Nazanin" panose="00000400000000000000" pitchFamily="2" charset="-78"/>
              </a:rPr>
              <a:t>.</a:t>
            </a:r>
          </a:p>
          <a:p>
            <a:pPr algn="r" rtl="1">
              <a:lnSpc>
                <a:spcPct val="150000"/>
              </a:lnSpc>
            </a:pPr>
            <a:r>
              <a:rPr lang="fa-IR" sz="1900" b="1" dirty="0">
                <a:cs typeface="B Nazanin" panose="00000400000000000000" pitchFamily="2" charset="-78"/>
              </a:rPr>
              <a:t> بالینگر باید </a:t>
            </a:r>
            <a:r>
              <a:rPr lang="fa-IR" sz="1900" b="1" dirty="0">
                <a:cs typeface="B Nazanin" panose="00000400000000000000" pitchFamily="2" charset="-78"/>
              </a:rPr>
              <a:t>با زبان بدن نشان دهد که به بیمار آسیب نمی </a:t>
            </a:r>
            <a:r>
              <a:rPr lang="fa-IR" sz="1900" b="1" dirty="0">
                <a:cs typeface="B Nazanin" panose="00000400000000000000" pitchFamily="2" charset="-78"/>
              </a:rPr>
              <a:t>رساند، </a:t>
            </a:r>
            <a:r>
              <a:rPr lang="fa-IR" sz="1900" b="1" dirty="0">
                <a:cs typeface="B Nazanin" panose="00000400000000000000" pitchFamily="2" charset="-78"/>
              </a:rPr>
              <a:t>می خواهد گوش دهد و می خواهد همه در امنیت باشند</a:t>
            </a:r>
            <a:r>
              <a:rPr lang="fa-IR" sz="1900" b="1" dirty="0">
                <a:cs typeface="B Nazanin" panose="00000400000000000000" pitchFamily="2" charset="-78"/>
              </a:rPr>
              <a:t>.</a:t>
            </a:r>
          </a:p>
          <a:p>
            <a:pPr algn="r" rtl="1">
              <a:lnSpc>
                <a:spcPct val="150000"/>
              </a:lnSpc>
            </a:pPr>
            <a:r>
              <a:rPr lang="fa-IR" sz="1900" b="1" dirty="0">
                <a:cs typeface="B Nazanin" panose="00000400000000000000" pitchFamily="2" charset="-78"/>
              </a:rPr>
              <a:t>از </a:t>
            </a:r>
            <a:r>
              <a:rPr lang="fa-IR" sz="1900" b="1" dirty="0">
                <a:cs typeface="B Nazanin" panose="00000400000000000000" pitchFamily="2" charset="-78"/>
              </a:rPr>
              <a:t>مخفی کردن دستها(دست ها باید دیده شوند و گره خورده </a:t>
            </a:r>
            <a:r>
              <a:rPr lang="fa-IR" sz="1900" b="1" dirty="0">
                <a:cs typeface="B Nazanin" panose="00000400000000000000" pitchFamily="2" charset="-78"/>
              </a:rPr>
              <a:t>نباشند) </a:t>
            </a:r>
            <a:r>
              <a:rPr lang="fa-IR" sz="1900" b="1" dirty="0">
                <a:cs typeface="B Nazanin" panose="00000400000000000000" pitchFamily="2" charset="-78"/>
              </a:rPr>
              <a:t>اجتناب کنید زیرا ممکن است به عنوان یک سلاح تلقی شود. زانوها باید کمی خم شوند. </a:t>
            </a:r>
            <a:endParaRPr lang="fa-IR" sz="1900" b="1" dirty="0">
              <a:cs typeface="B Nazanin" panose="00000400000000000000" pitchFamily="2" charset="-78"/>
            </a:endParaRPr>
          </a:p>
          <a:p>
            <a:pPr algn="r" rtl="1">
              <a:lnSpc>
                <a:spcPct val="150000"/>
              </a:lnSpc>
            </a:pPr>
            <a:r>
              <a:rPr lang="fa-IR" sz="1900" b="1" dirty="0">
                <a:cs typeface="B Nazanin" panose="00000400000000000000" pitchFamily="2" charset="-78"/>
              </a:rPr>
              <a:t>بالینگر باید از ایستادن مستقیم مقابل بیمار آژیته پرهیز کند و باید در یک زاویه نسبت به بیمار بایستد تا مقابله کننده(</a:t>
            </a:r>
            <a:r>
              <a:rPr lang="en-US" sz="1900" b="1" dirty="0">
                <a:cs typeface="B Nazanin" panose="00000400000000000000" pitchFamily="2" charset="-78"/>
              </a:rPr>
              <a:t>confrontational</a:t>
            </a:r>
            <a:r>
              <a:rPr lang="fa-IR" sz="1900" b="1" dirty="0">
                <a:cs typeface="B Nazanin" panose="00000400000000000000" pitchFamily="2" charset="-78"/>
              </a:rPr>
              <a:t>) به </a:t>
            </a:r>
            <a:r>
              <a:rPr lang="fa-IR" sz="1900" b="1" dirty="0">
                <a:cs typeface="B Nazanin" panose="00000400000000000000" pitchFamily="2" charset="-78"/>
              </a:rPr>
              <a:t>نظر نرسد. </a:t>
            </a:r>
            <a:endParaRPr lang="fa-IR" sz="1900" b="1" dirty="0">
              <a:cs typeface="B Nazanin" panose="00000400000000000000" pitchFamily="2" charset="-78"/>
            </a:endParaRPr>
          </a:p>
          <a:p>
            <a:pPr algn="r" rtl="1">
              <a:lnSpc>
                <a:spcPct val="150000"/>
              </a:lnSpc>
            </a:pPr>
            <a:r>
              <a:rPr lang="fa-IR" sz="1900" b="1" dirty="0">
                <a:cs typeface="B Nazanin" panose="00000400000000000000" pitchFamily="2" charset="-78"/>
              </a:rPr>
              <a:t>رفتار </a:t>
            </a:r>
            <a:r>
              <a:rPr lang="fa-IR" sz="1900" b="1" dirty="0">
                <a:cs typeface="B Nazanin" panose="00000400000000000000" pitchFamily="2" charset="-78"/>
              </a:rPr>
              <a:t>و </a:t>
            </a:r>
            <a:r>
              <a:rPr lang="fa-IR" sz="1900" b="1" dirty="0">
                <a:cs typeface="B Nazanin" panose="00000400000000000000" pitchFamily="2" charset="-78"/>
              </a:rPr>
              <a:t>چهره </a:t>
            </a:r>
            <a:r>
              <a:rPr lang="fa-IR" sz="1900" b="1" dirty="0">
                <a:cs typeface="B Nazanin" panose="00000400000000000000" pitchFamily="2" charset="-78"/>
              </a:rPr>
              <a:t>آرام مهم است</a:t>
            </a:r>
            <a:r>
              <a:rPr lang="fa-IR" sz="1900" b="1" dirty="0">
                <a:cs typeface="B Nazanin" panose="00000400000000000000" pitchFamily="2" charset="-78"/>
              </a:rPr>
              <a:t>.</a:t>
            </a:r>
          </a:p>
          <a:p>
            <a:pPr algn="r" rtl="1">
              <a:lnSpc>
                <a:spcPct val="150000"/>
              </a:lnSpc>
            </a:pPr>
            <a:r>
              <a:rPr lang="fa-IR" sz="1900" b="1" dirty="0">
                <a:cs typeface="B Nazanin" panose="00000400000000000000" pitchFamily="2" charset="-78"/>
              </a:rPr>
              <a:t> </a:t>
            </a:r>
            <a:r>
              <a:rPr lang="fa-IR" sz="1900" b="1" dirty="0">
                <a:cs typeface="B Nazanin" panose="00000400000000000000" pitchFamily="2" charset="-78"/>
              </a:rPr>
              <a:t>تماس چشمی بیش از حد و مستقیم به ویژه خیره شدن می تواند به عنوان یک عمل تهاجمی تعبیر شود. </a:t>
            </a:r>
            <a:endParaRPr lang="fa-IR" sz="1900" b="1" dirty="0">
              <a:cs typeface="B Nazanin" panose="00000400000000000000" pitchFamily="2" charset="-78"/>
            </a:endParaRPr>
          </a:p>
          <a:p>
            <a:pPr algn="r" rtl="1">
              <a:lnSpc>
                <a:spcPct val="150000"/>
              </a:lnSpc>
            </a:pPr>
            <a:r>
              <a:rPr lang="fa-IR" sz="1900" b="1" dirty="0">
                <a:cs typeface="B Nazanin" panose="00000400000000000000" pitchFamily="2" charset="-78"/>
              </a:rPr>
              <a:t>زبان </a:t>
            </a:r>
            <a:r>
              <a:rPr lang="fa-IR" sz="1900" b="1" dirty="0">
                <a:cs typeface="B Nazanin" panose="00000400000000000000" pitchFamily="2" charset="-78"/>
              </a:rPr>
              <a:t>بدن بسته، مانند جمع </a:t>
            </a:r>
            <a:r>
              <a:rPr lang="fa-IR" sz="1900" b="1" dirty="0">
                <a:cs typeface="B Nazanin" panose="00000400000000000000" pitchFamily="2" charset="-78"/>
              </a:rPr>
              <a:t>کردن بازو می </a:t>
            </a:r>
            <a:r>
              <a:rPr lang="fa-IR" sz="1900" b="1" dirty="0">
                <a:cs typeface="B Nazanin" panose="00000400000000000000" pitchFamily="2" charset="-78"/>
              </a:rPr>
              <a:t>تواند عدم علاقه را نشان دهد. </a:t>
            </a:r>
            <a:endParaRPr lang="fa-IR" sz="1900" b="1"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حوزه دوم: تحریک کننده نباشید</a:t>
            </a:r>
            <a:endParaRPr lang="en-US"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14943533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2094" y="1750545"/>
            <a:ext cx="8060077" cy="4389120"/>
          </a:xfrm>
        </p:spPr>
        <p:txBody>
          <a:bodyPr/>
          <a:lstStyle/>
          <a:p>
            <a:pPr algn="r" rtl="1">
              <a:lnSpc>
                <a:spcPct val="150000"/>
              </a:lnSpc>
            </a:pPr>
            <a:r>
              <a:rPr lang="fa-IR" sz="2000" b="1" dirty="0">
                <a:cs typeface="B Nazanin" panose="00000400000000000000" pitchFamily="2" charset="-78"/>
              </a:rPr>
              <a:t>مهمترین نکته این است که زبان بدن </a:t>
            </a:r>
            <a:r>
              <a:rPr lang="fa-IR" sz="2000" b="1" dirty="0">
                <a:cs typeface="B Nazanin" panose="00000400000000000000" pitchFamily="2" charset="-78"/>
              </a:rPr>
              <a:t>بالینگر با </a:t>
            </a:r>
            <a:r>
              <a:rPr lang="fa-IR" sz="2000" b="1" dirty="0">
                <a:cs typeface="B Nazanin" panose="00000400000000000000" pitchFamily="2" charset="-78"/>
              </a:rPr>
              <a:t>گفته های او مطابقت داشته باشد. در غیر این صورت ، بیمار احساس می کند که </a:t>
            </a:r>
            <a:r>
              <a:rPr lang="fa-IR" sz="2000" b="1" dirty="0">
                <a:cs typeface="B Nazanin" panose="00000400000000000000" pitchFamily="2" charset="-78"/>
              </a:rPr>
              <a:t>بالینگرصادق </a:t>
            </a:r>
            <a:r>
              <a:rPr lang="fa-IR" sz="2000" b="1" dirty="0">
                <a:cs typeface="B Nazanin" panose="00000400000000000000" pitchFamily="2" charset="-78"/>
              </a:rPr>
              <a:t>نیست یا حتی ادا در می آورد و ممکن است بیشتر تحریک و عصبانی شود.</a:t>
            </a:r>
          </a:p>
          <a:p>
            <a:pPr algn="r" rtl="1">
              <a:lnSpc>
                <a:spcPct val="150000"/>
              </a:lnSpc>
            </a:pPr>
            <a:r>
              <a:rPr lang="fa-IR" sz="2000" b="1" dirty="0">
                <a:solidFill>
                  <a:srgbClr val="9F1A3D"/>
                </a:solidFill>
                <a:cs typeface="B Nazanin" panose="00000400000000000000" pitchFamily="2" charset="-78"/>
              </a:rPr>
              <a:t>مراقب </a:t>
            </a:r>
            <a:r>
              <a:rPr lang="fa-IR" sz="2000" b="1" dirty="0">
                <a:solidFill>
                  <a:srgbClr val="9F1A3D"/>
                </a:solidFill>
                <a:cs typeface="B Nazanin" panose="00000400000000000000" pitchFamily="2" charset="-78"/>
              </a:rPr>
              <a:t>باشیم تا بیماران یا افراد دیگر بیمار را بیشتر تحریک نکنند.</a:t>
            </a:r>
          </a:p>
          <a:p>
            <a:pPr algn="r" rtl="1">
              <a:lnSpc>
                <a:spcPct val="150000"/>
              </a:lnSpc>
            </a:pPr>
            <a:r>
              <a:rPr lang="fa-IR" sz="2000" b="1" dirty="0">
                <a:cs typeface="B Nazanin" panose="00000400000000000000" pitchFamily="2" charset="-78"/>
              </a:rPr>
              <a:t>تحقیر </a:t>
            </a:r>
            <a:r>
              <a:rPr lang="fa-IR" sz="2000" b="1" dirty="0">
                <a:cs typeface="B Nazanin" panose="00000400000000000000" pitchFamily="2" charset="-78"/>
              </a:rPr>
              <a:t>عملی تهاجمی است که در آن فرد تمامیت و خود(</a:t>
            </a:r>
            <a:r>
              <a:rPr lang="en-US" sz="2000" b="1" dirty="0">
                <a:cs typeface="B Nazanin" panose="00000400000000000000" pitchFamily="2" charset="-78"/>
              </a:rPr>
              <a:t>self</a:t>
            </a:r>
            <a:r>
              <a:rPr lang="fa-IR" sz="2000" b="1" dirty="0">
                <a:cs typeface="B Nazanin" panose="00000400000000000000" pitchFamily="2" charset="-78"/>
              </a:rPr>
              <a:t>) شخص دیگری را تهدید کرده است. </a:t>
            </a:r>
            <a:r>
              <a:rPr lang="fa-IR" sz="2000" b="1" dirty="0">
                <a:cs typeface="B Nazanin" panose="00000400000000000000" pitchFamily="2" charset="-78"/>
              </a:rPr>
              <a:t>بنابراین </a:t>
            </a:r>
            <a:r>
              <a:rPr lang="fa-IR" sz="2000" b="1" dirty="0">
                <a:cs typeface="B Nazanin" panose="00000400000000000000" pitchFamily="2" charset="-78"/>
              </a:rPr>
              <a:t>بیمار را به چالش نکشید، به او توهین کنید و یا کار دیگری را انجام دهید که بتوان آن را تحقیرآمیز دانست.</a:t>
            </a:r>
          </a:p>
          <a:p>
            <a:endParaRPr lang="en-US" dirty="0"/>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حوزه دوم: تحریک کننده نباشید</a:t>
            </a:r>
            <a:endParaRPr lang="en-US"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39038797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void staring&#10;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8050" y="1203669"/>
            <a:ext cx="6395900" cy="4745068"/>
          </a:xfrm>
          <a:prstGeom prst="rect">
            <a:avLst/>
          </a:prstGeom>
          <a:noFill/>
          <a:ln>
            <a:noFill/>
          </a:ln>
        </p:spPr>
      </p:pic>
    </p:spTree>
    <p:extLst>
      <p:ext uri="{BB962C8B-B14F-4D97-AF65-F5344CB8AC3E}">
        <p14:creationId xmlns:p14="http://schemas.microsoft.com/office/powerpoint/2010/main" val="22938027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void closed eyes&#10;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6626" y="986320"/>
            <a:ext cx="6190418" cy="4834847"/>
          </a:xfrm>
          <a:prstGeom prst="rect">
            <a:avLst/>
          </a:prstGeom>
          <a:noFill/>
          <a:ln>
            <a:noFill/>
          </a:ln>
        </p:spPr>
      </p:pic>
    </p:spTree>
    <p:extLst>
      <p:ext uri="{BB962C8B-B14F-4D97-AF65-F5344CB8AC3E}">
        <p14:creationId xmlns:p14="http://schemas.microsoft.com/office/powerpoint/2010/main" val="20204655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void raised eyebrow&#10;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2764" y="1275589"/>
            <a:ext cx="5846473" cy="4389437"/>
          </a:xfrm>
          <a:prstGeom prst="rect">
            <a:avLst/>
          </a:prstGeom>
          <a:noFill/>
          <a:ln>
            <a:noFill/>
          </a:ln>
        </p:spPr>
      </p:pic>
    </p:spTree>
    <p:extLst>
      <p:ext uri="{BB962C8B-B14F-4D97-AF65-F5344CB8AC3E}">
        <p14:creationId xmlns:p14="http://schemas.microsoft.com/office/powerpoint/2010/main" val="40325739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void closed position with&#10;client&#10;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6351" y="1275588"/>
            <a:ext cx="6488369" cy="4568378"/>
          </a:xfrm>
          <a:prstGeom prst="rect">
            <a:avLst/>
          </a:prstGeom>
          <a:noFill/>
          <a:ln>
            <a:noFill/>
          </a:ln>
        </p:spPr>
      </p:pic>
    </p:spTree>
    <p:extLst>
      <p:ext uri="{BB962C8B-B14F-4D97-AF65-F5344CB8AC3E}">
        <p14:creationId xmlns:p14="http://schemas.microsoft.com/office/powerpoint/2010/main" val="20967192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void closed posture&#10;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2764" y="1935164"/>
            <a:ext cx="5846473" cy="4389437"/>
          </a:xfrm>
          <a:prstGeom prst="rect">
            <a:avLst/>
          </a:prstGeom>
          <a:noFill/>
          <a:ln>
            <a:noFill/>
          </a:ln>
        </p:spPr>
      </p:pic>
    </p:spTree>
    <p:extLst>
      <p:ext uri="{BB962C8B-B14F-4D97-AF65-F5344CB8AC3E}">
        <p14:creationId xmlns:p14="http://schemas.microsoft.com/office/powerpoint/2010/main" val="28646831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nger pointing may seem&#10;accusing or threatening&#10; "/>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2764" y="1380359"/>
            <a:ext cx="5846473" cy="4389437"/>
          </a:xfrm>
          <a:prstGeom prst="rect">
            <a:avLst/>
          </a:prstGeom>
          <a:noFill/>
          <a:ln>
            <a:noFill/>
          </a:ln>
        </p:spPr>
      </p:pic>
    </p:spTree>
    <p:extLst>
      <p:ext uri="{BB962C8B-B14F-4D97-AF65-F5344CB8AC3E}">
        <p14:creationId xmlns:p14="http://schemas.microsoft.com/office/powerpoint/2010/main" val="497764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1673" y="1290207"/>
            <a:ext cx="8229600" cy="4389120"/>
          </a:xfrm>
        </p:spPr>
        <p:txBody>
          <a:bodyPr/>
          <a:lstStyle/>
          <a:p>
            <a:pPr algn="just" rtl="1">
              <a:lnSpc>
                <a:spcPct val="150000"/>
              </a:lnSpc>
            </a:pPr>
            <a:endParaRPr lang="fa-IR" sz="2000" b="1" dirty="0">
              <a:solidFill>
                <a:srgbClr val="002060"/>
              </a:solidFill>
              <a:cs typeface="B Nazanin" panose="00000400000000000000" pitchFamily="2" charset="-78"/>
            </a:endParaRPr>
          </a:p>
          <a:p>
            <a:pPr algn="just" rtl="1">
              <a:lnSpc>
                <a:spcPct val="150000"/>
              </a:lnSpc>
            </a:pPr>
            <a:r>
              <a:rPr lang="fa-IR" sz="2000" b="1" dirty="0">
                <a:solidFill>
                  <a:srgbClr val="002060"/>
                </a:solidFill>
                <a:cs typeface="B Nazanin" panose="00000400000000000000" pitchFamily="2" charset="-78"/>
              </a:rPr>
              <a:t>توصیه </a:t>
            </a:r>
            <a:r>
              <a:rPr lang="fa-IR" sz="2000" b="1" dirty="0">
                <a:solidFill>
                  <a:srgbClr val="002060"/>
                </a:solidFill>
                <a:cs typeface="B Nazanin" panose="00000400000000000000" pitchFamily="2" charset="-78"/>
              </a:rPr>
              <a:t>اصلی: فقط یک نفر به صورت کلامی با بیمار ارتباط برقرار می­کند. </a:t>
            </a:r>
            <a:endParaRPr lang="fa-IR" sz="2000" b="1" dirty="0">
              <a:solidFill>
                <a:srgbClr val="002060"/>
              </a:solidFill>
              <a:cs typeface="B Nazanin" panose="00000400000000000000" pitchFamily="2" charset="-78"/>
            </a:endParaRPr>
          </a:p>
          <a:p>
            <a:pPr algn="just" rtl="1">
              <a:lnSpc>
                <a:spcPct val="150000"/>
              </a:lnSpc>
            </a:pPr>
            <a:r>
              <a:rPr lang="fa-IR" sz="2000" b="1" dirty="0">
                <a:cs typeface="B Nazanin" panose="00000400000000000000" pitchFamily="2" charset="-78"/>
              </a:rPr>
              <a:t>تعامل </a:t>
            </a:r>
            <a:r>
              <a:rPr lang="fa-IR" sz="2000" b="1" dirty="0">
                <a:cs typeface="B Nazanin" panose="00000400000000000000" pitchFamily="2" charset="-78"/>
              </a:rPr>
              <a:t>کلامی چند نفر می تواند بیمار را گیج کرده و منجر به </a:t>
            </a:r>
            <a:r>
              <a:rPr lang="en-US" sz="2000" b="1" dirty="0">
                <a:cs typeface="B Nazanin" panose="00000400000000000000" pitchFamily="2" charset="-78"/>
              </a:rPr>
              <a:t>Escalation </a:t>
            </a:r>
            <a:r>
              <a:rPr lang="fa-IR" sz="2000" b="1" dirty="0">
                <a:cs typeface="B Nazanin" panose="00000400000000000000" pitchFamily="2" charset="-78"/>
              </a:rPr>
              <a:t> بیشتر </a:t>
            </a:r>
            <a:r>
              <a:rPr lang="fa-IR" sz="2000" b="1" dirty="0">
                <a:cs typeface="B Nazanin" panose="00000400000000000000" pitchFamily="2" charset="-78"/>
              </a:rPr>
              <a:t>شود. </a:t>
            </a:r>
            <a:endParaRPr lang="fa-IR" sz="2000" b="1" dirty="0">
              <a:cs typeface="B Nazanin" panose="00000400000000000000" pitchFamily="2" charset="-78"/>
            </a:endParaRPr>
          </a:p>
          <a:p>
            <a:pPr algn="just" rtl="1">
              <a:lnSpc>
                <a:spcPct val="150000"/>
              </a:lnSpc>
            </a:pPr>
            <a:r>
              <a:rPr lang="fa-IR" sz="2000" b="1" dirty="0">
                <a:cs typeface="B Nazanin" panose="00000400000000000000" pitchFamily="2" charset="-78"/>
              </a:rPr>
              <a:t>در </a:t>
            </a:r>
            <a:r>
              <a:rPr lang="fa-IR" sz="2000" b="1" dirty="0">
                <a:cs typeface="B Nazanin" panose="00000400000000000000" pitchFamily="2" charset="-78"/>
              </a:rPr>
              <a:t>حالی که فرد تعیین شده با بیمار کار می </a:t>
            </a:r>
            <a:r>
              <a:rPr lang="fa-IR" sz="2000" b="1" dirty="0">
                <a:cs typeface="B Nazanin" panose="00000400000000000000" pitchFamily="2" charset="-78"/>
              </a:rPr>
              <a:t>کند، </a:t>
            </a:r>
            <a:r>
              <a:rPr lang="fa-IR" sz="2000" b="1" dirty="0">
                <a:cs typeface="B Nazanin" panose="00000400000000000000" pitchFamily="2" charset="-78"/>
              </a:rPr>
              <a:t>یکی دیگر از اعضای تیم باید کارکنان را از این مواجهه </a:t>
            </a:r>
            <a:r>
              <a:rPr lang="fa-IR" sz="2000" b="1" dirty="0">
                <a:cs typeface="B Nazanin" panose="00000400000000000000" pitchFamily="2" charset="-78"/>
              </a:rPr>
              <a:t>مطلع و </a:t>
            </a:r>
            <a:r>
              <a:rPr lang="fa-IR" sz="2000" b="1" dirty="0">
                <a:solidFill>
                  <a:srgbClr val="C9214D"/>
                </a:solidFill>
                <a:cs typeface="B Nazanin" panose="00000400000000000000" pitchFamily="2" charset="-78"/>
              </a:rPr>
              <a:t>افراد </a:t>
            </a:r>
            <a:r>
              <a:rPr lang="fa-IR" sz="2000" b="1" dirty="0">
                <a:solidFill>
                  <a:srgbClr val="C9214D"/>
                </a:solidFill>
                <a:cs typeface="B Nazanin" panose="00000400000000000000" pitchFamily="2" charset="-78"/>
              </a:rPr>
              <a:t>بی </a:t>
            </a:r>
            <a:r>
              <a:rPr lang="fa-IR" sz="2000" b="1" dirty="0">
                <a:solidFill>
                  <a:srgbClr val="C9214D"/>
                </a:solidFill>
                <a:cs typeface="B Nazanin" panose="00000400000000000000" pitchFamily="2" charset="-78"/>
              </a:rPr>
              <a:t>تاثیر </a:t>
            </a:r>
            <a:r>
              <a:rPr lang="fa-IR" sz="2000" b="1" dirty="0">
                <a:solidFill>
                  <a:srgbClr val="C9214D"/>
                </a:solidFill>
                <a:cs typeface="B Nazanin" panose="00000400000000000000" pitchFamily="2" charset="-78"/>
              </a:rPr>
              <a:t>را از صحنه خارج </a:t>
            </a:r>
            <a:r>
              <a:rPr lang="fa-IR" sz="2000" b="1" dirty="0">
                <a:solidFill>
                  <a:srgbClr val="C9214D"/>
                </a:solidFill>
                <a:cs typeface="B Nazanin" panose="00000400000000000000" pitchFamily="2" charset="-78"/>
              </a:rPr>
              <a:t>کند</a:t>
            </a:r>
            <a:r>
              <a:rPr lang="fa-IR" sz="2000" b="1" dirty="0">
                <a:solidFill>
                  <a:srgbClr val="C9214D"/>
                </a:solidFill>
                <a:cs typeface="B Nazanin" panose="00000400000000000000" pitchFamily="2" charset="-78"/>
              </a:rPr>
              <a:t>.</a:t>
            </a:r>
            <a:endParaRPr lang="en-US" sz="2000" b="1" dirty="0">
              <a:solidFill>
                <a:srgbClr val="C9214D"/>
              </a:solidFill>
              <a:cs typeface="B Nazanin" panose="00000400000000000000" pitchFamily="2" charset="-78"/>
            </a:endParaRPr>
          </a:p>
          <a:p>
            <a:pPr algn="just" rtl="1"/>
            <a:endParaRPr lang="fa-IR" sz="20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حوزه سوم: </a:t>
            </a:r>
            <a:r>
              <a:rPr lang="fa-IR" sz="3200" dirty="0">
                <a:solidFill>
                  <a:prstClr val="white"/>
                </a:solidFill>
                <a:effectLst>
                  <a:outerShdw blurRad="38100" dist="38100" dir="2700000" algn="tl">
                    <a:srgbClr val="000000">
                      <a:alpha val="43137"/>
                    </a:srgbClr>
                  </a:outerShdw>
                </a:effectLst>
                <a:cs typeface="B Titr" panose="00000700000000000000" pitchFamily="2" charset="-78"/>
              </a:rPr>
              <a:t>ارتباط </a:t>
            </a:r>
            <a:r>
              <a:rPr lang="fa-IR" sz="3200" dirty="0">
                <a:solidFill>
                  <a:prstClr val="white"/>
                </a:solidFill>
                <a:effectLst>
                  <a:outerShdw blurRad="38100" dist="38100" dir="2700000" algn="tl">
                    <a:srgbClr val="000000">
                      <a:alpha val="43137"/>
                    </a:srgbClr>
                  </a:outerShdw>
                </a:effectLst>
                <a:cs typeface="B Titr" panose="00000700000000000000" pitchFamily="2" charset="-78"/>
              </a:rPr>
              <a:t>کلامی برقرار کنید</a:t>
            </a:r>
            <a:endParaRPr lang="en-US"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3108489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71205"/>
            <a:ext cx="8229600" cy="4389120"/>
          </a:xfrm>
        </p:spPr>
        <p:txBody>
          <a:bodyPr>
            <a:normAutofit/>
          </a:bodyPr>
          <a:lstStyle/>
          <a:p>
            <a:pPr algn="r" rtl="1">
              <a:lnSpc>
                <a:spcPct val="150000"/>
              </a:lnSpc>
            </a:pPr>
            <a:r>
              <a:rPr lang="ar-SA" sz="2400" dirty="0">
                <a:cs typeface="B Nazanin" panose="00000400000000000000" pitchFamily="2" charset="-78"/>
              </a:rPr>
              <a:t>محدودیت­هایی </a:t>
            </a:r>
            <a:r>
              <a:rPr lang="ar-SA" sz="2400" dirty="0">
                <a:cs typeface="B Nazanin" panose="00000400000000000000" pitchFamily="2" charset="-78"/>
              </a:rPr>
              <a:t>جهت دسترسی بیماران به </a:t>
            </a:r>
            <a:r>
              <a:rPr lang="fa-IR" sz="2400" dirty="0">
                <a:cs typeface="B Nazanin" panose="00000400000000000000" pitchFamily="2" charset="-78"/>
              </a:rPr>
              <a:t>برخی </a:t>
            </a:r>
            <a:r>
              <a:rPr lang="ar-SA" sz="2400" dirty="0">
                <a:cs typeface="B Nazanin" panose="00000400000000000000" pitchFamily="2" charset="-78"/>
              </a:rPr>
              <a:t>فضاهای </a:t>
            </a:r>
            <a:r>
              <a:rPr lang="ar-SA" sz="2400" dirty="0">
                <a:cs typeface="B Nazanin" panose="00000400000000000000" pitchFamily="2" charset="-78"/>
              </a:rPr>
              <a:t>بخش در نظر گرفته شده </a:t>
            </a:r>
            <a:r>
              <a:rPr lang="ar-SA" sz="2400" dirty="0">
                <a:cs typeface="B Nazanin" panose="00000400000000000000" pitchFamily="2" charset="-78"/>
              </a:rPr>
              <a:t>بود</a:t>
            </a:r>
            <a:r>
              <a:rPr lang="fa-IR" sz="2400" dirty="0">
                <a:cs typeface="B Nazanin" panose="00000400000000000000" pitchFamily="2" charset="-78"/>
              </a:rPr>
              <a:t>. چون </a:t>
            </a:r>
            <a:r>
              <a:rPr lang="ar-SA" sz="2400" dirty="0">
                <a:cs typeface="B Nazanin" panose="00000400000000000000" pitchFamily="2" charset="-78"/>
              </a:rPr>
              <a:t>متون نشان­دهنده­ی الگوی مکانی از وقوع حوادث می­باشد. </a:t>
            </a:r>
            <a:r>
              <a:rPr lang="ar-SA" sz="2400" dirty="0">
                <a:cs typeface="B Nazanin" panose="00000400000000000000" pitchFamily="2" charset="-78"/>
              </a:rPr>
              <a:t> </a:t>
            </a:r>
            <a:endParaRPr lang="fa-IR" sz="2400" dirty="0">
              <a:cs typeface="B Nazanin" panose="00000400000000000000" pitchFamily="2" charset="-78"/>
            </a:endParaRPr>
          </a:p>
          <a:p>
            <a:pPr algn="r" rtl="1">
              <a:lnSpc>
                <a:spcPct val="150000"/>
              </a:lnSpc>
            </a:pPr>
            <a:endParaRPr lang="fa-IR" sz="2400" dirty="0">
              <a:cs typeface="B Nazanin" panose="00000400000000000000" pitchFamily="2" charset="-78"/>
            </a:endParaRPr>
          </a:p>
          <a:p>
            <a:pPr algn="r" rtl="1">
              <a:lnSpc>
                <a:spcPct val="150000"/>
              </a:lnSpc>
            </a:pPr>
            <a:r>
              <a:rPr lang="ar-SA" sz="2400" dirty="0">
                <a:cs typeface="B Nazanin" panose="00000400000000000000" pitchFamily="2" charset="-78"/>
              </a:rPr>
              <a:t>در </a:t>
            </a:r>
            <a:r>
              <a:rPr lang="fa-IR" sz="2400" dirty="0">
                <a:cs typeface="B Nazanin" panose="00000400000000000000" pitchFamily="2" charset="-78"/>
              </a:rPr>
              <a:t>تئوری</a:t>
            </a:r>
            <a:r>
              <a:rPr lang="ar-SA" sz="2400" dirty="0">
                <a:cs typeface="B Nazanin" panose="00000400000000000000" pitchFamily="2" charset="-78"/>
              </a:rPr>
              <a:t> </a:t>
            </a:r>
            <a:r>
              <a:rPr lang="en-US" sz="2000" dirty="0">
                <a:cs typeface="B Nazanin" panose="00000400000000000000" pitchFamily="2" charset="-78"/>
              </a:rPr>
              <a:t>Johnson</a:t>
            </a:r>
            <a:r>
              <a:rPr lang="ar-SA" sz="2400" dirty="0">
                <a:cs typeface="B Nazanin" panose="00000400000000000000" pitchFamily="2" charset="-78"/>
              </a:rPr>
              <a:t> نیز حفظ دید یکی از شرایط مهم برای حفظ و ارتقای ایمنی بخش </a:t>
            </a:r>
            <a:r>
              <a:rPr lang="fa-IR" sz="2400" dirty="0">
                <a:cs typeface="B Nazanin" panose="00000400000000000000" pitchFamily="2" charset="-78"/>
              </a:rPr>
              <a:t>می باشد</a:t>
            </a:r>
            <a:r>
              <a:rPr lang="ar-SA" sz="2400" dirty="0">
                <a:cs typeface="B Nazanin" panose="00000400000000000000" pitchFamily="2" charset="-78"/>
              </a:rPr>
              <a:t>. در مطالعات اخیر نیز کارکنان موانع نظارت را از عوامل مرتبط با فرار و رفتارهای تهاجمی بیمار </a:t>
            </a:r>
            <a:r>
              <a:rPr lang="ar-SA" sz="2400" dirty="0">
                <a:cs typeface="B Nazanin" panose="00000400000000000000" pitchFamily="2" charset="-78"/>
              </a:rPr>
              <a:t>می­دانستند</a:t>
            </a:r>
            <a:r>
              <a:rPr lang="fa-IR" sz="2000" dirty="0">
                <a:cs typeface="B Nazanin" panose="00000400000000000000" pitchFamily="2" charset="-78"/>
              </a:rPr>
              <a:t>(</a:t>
            </a:r>
            <a:r>
              <a:rPr lang="en-US" sz="2000" dirty="0"/>
              <a:t>Hunt</a:t>
            </a:r>
            <a:r>
              <a:rPr lang="fa-IR" sz="2000" dirty="0"/>
              <a:t>، </a:t>
            </a:r>
            <a:r>
              <a:rPr lang="fa-IR" sz="2000" dirty="0">
                <a:cs typeface="B Nazanin" panose="00000400000000000000" pitchFamily="2" charset="-78"/>
              </a:rPr>
              <a:t>2016؛ </a:t>
            </a:r>
            <a:r>
              <a:rPr lang="en-US" sz="2000" dirty="0"/>
              <a:t>Berg</a:t>
            </a:r>
            <a:r>
              <a:rPr lang="fa-IR" sz="2000" dirty="0"/>
              <a:t>، </a:t>
            </a:r>
            <a:r>
              <a:rPr lang="fa-IR" sz="2000" dirty="0">
                <a:cs typeface="B Nazanin" panose="00000400000000000000" pitchFamily="2" charset="-78"/>
              </a:rPr>
              <a:t>2013).</a:t>
            </a:r>
            <a:endParaRPr lang="fa-IR" sz="2000" dirty="0">
              <a:cs typeface="B Nazanin" panose="00000400000000000000" pitchFamily="2" charset="-78"/>
            </a:endParaRPr>
          </a:p>
          <a:p>
            <a:pPr marL="0" indent="0" algn="r" rtl="1">
              <a:lnSpc>
                <a:spcPct val="150000"/>
              </a:lnSpc>
              <a:buNone/>
            </a:pPr>
            <a:endParaRPr lang="fa-IR" sz="24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محیط زندگی عاری از </a:t>
            </a:r>
            <a:r>
              <a:rPr lang="fa-IR" sz="3200" dirty="0">
                <a:solidFill>
                  <a:prstClr val="white"/>
                </a:solidFill>
                <a:effectLst>
                  <a:outerShdw blurRad="38100" dist="38100" dir="2700000" algn="tl">
                    <a:srgbClr val="000000">
                      <a:alpha val="43137"/>
                    </a:srgbClr>
                  </a:outerShdw>
                </a:effectLst>
                <a:cs typeface="B Titr" panose="00000700000000000000" pitchFamily="2" charset="-78"/>
              </a:rPr>
              <a:t>حوادث</a:t>
            </a:r>
            <a:endParaRPr lang="fa-IR" sz="3200" dirty="0">
              <a:solidFill>
                <a:prstClr val="white"/>
              </a:solidFill>
              <a:cs typeface="B Titr" panose="00000700000000000000" pitchFamily="2" charset="-78"/>
            </a:endParaRPr>
          </a:p>
        </p:txBody>
      </p:sp>
      <p:pic>
        <p:nvPicPr>
          <p:cNvPr id="6"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354539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3321" y="883578"/>
            <a:ext cx="8607952" cy="5630238"/>
          </a:xfrm>
        </p:spPr>
        <p:txBody>
          <a:bodyPr/>
          <a:lstStyle/>
          <a:p>
            <a:pPr algn="just" rtl="1">
              <a:lnSpc>
                <a:spcPct val="150000"/>
              </a:lnSpc>
            </a:pPr>
            <a:r>
              <a:rPr lang="fa-IR" sz="1800" dirty="0">
                <a:cs typeface="B Nazanin" panose="00000400000000000000" pitchFamily="2" charset="-78"/>
              </a:rPr>
              <a:t> </a:t>
            </a:r>
            <a:r>
              <a:rPr lang="fa-IR" sz="2000" b="1" dirty="0">
                <a:solidFill>
                  <a:srgbClr val="A20000"/>
                </a:solidFill>
                <a:cs typeface="B Nazanin" panose="00000400000000000000" pitchFamily="2" charset="-78"/>
              </a:rPr>
              <a:t>توصیه اصلی: خود را به بیمار معرفی کرده و جهت </a:t>
            </a:r>
            <a:r>
              <a:rPr lang="fa-IR" sz="2000" b="1" dirty="0">
                <a:solidFill>
                  <a:srgbClr val="A20000"/>
                </a:solidFill>
                <a:cs typeface="B Nazanin" panose="00000400000000000000" pitchFamily="2" charset="-78"/>
              </a:rPr>
              <a:t>یابی و </a:t>
            </a:r>
            <a:r>
              <a:rPr lang="fa-IR" sz="2000" b="1" dirty="0">
                <a:solidFill>
                  <a:srgbClr val="A20000"/>
                </a:solidFill>
                <a:cs typeface="B Nazanin" panose="00000400000000000000" pitchFamily="2" charset="-78"/>
              </a:rPr>
              <a:t>اطمینان خاطر او را فراهم کنید. </a:t>
            </a:r>
            <a:endParaRPr lang="fa-IR" sz="2000" b="1" dirty="0">
              <a:solidFill>
                <a:srgbClr val="A20000"/>
              </a:solidFill>
              <a:cs typeface="B Nazanin" panose="00000400000000000000" pitchFamily="2" charset="-78"/>
            </a:endParaRPr>
          </a:p>
          <a:p>
            <a:pPr algn="just" rtl="1">
              <a:lnSpc>
                <a:spcPct val="150000"/>
              </a:lnSpc>
            </a:pPr>
            <a:r>
              <a:rPr lang="fa-IR" sz="2000" b="1" dirty="0">
                <a:cs typeface="B Nazanin" panose="00000400000000000000" pitchFamily="2" charset="-78"/>
              </a:rPr>
              <a:t>عنوان </a:t>
            </a:r>
            <a:r>
              <a:rPr lang="fa-IR" sz="2000" b="1" dirty="0">
                <a:cs typeface="B Nazanin" panose="00000400000000000000" pitchFamily="2" charset="-78"/>
              </a:rPr>
              <a:t>و نام خود را به بیمار بگویید. با توضیح اینکه شما در آنجا هستید تا او را ایمن نگه دارید و اطمینان حاصل کنید که هیچ آسیبی به او یا شخص دیگر در محیط اورژانس وارد نشود، به سرعت نگرانی های بیمار را درباره نقش خود کاهش دهید</a:t>
            </a:r>
            <a:r>
              <a:rPr lang="fa-IR" sz="2000" b="1" dirty="0">
                <a:cs typeface="B Nazanin" panose="00000400000000000000" pitchFamily="2" charset="-78"/>
              </a:rPr>
              <a:t>.</a:t>
            </a:r>
          </a:p>
          <a:p>
            <a:pPr algn="just" rtl="1">
              <a:lnSpc>
                <a:spcPct val="150000"/>
              </a:lnSpc>
            </a:pPr>
            <a:r>
              <a:rPr lang="fa-IR" sz="2000" b="1" dirty="0">
                <a:cs typeface="B Nazanin" panose="00000400000000000000" pitchFamily="2" charset="-78"/>
              </a:rPr>
              <a:t>بیمار </a:t>
            </a:r>
            <a:r>
              <a:rPr lang="fa-IR" sz="2000" b="1" dirty="0">
                <a:cs typeface="B Nazanin" panose="00000400000000000000" pitchFamily="2" charset="-78"/>
              </a:rPr>
              <a:t>را اوریانته کنید که کجا قرار دارد و و چه انتظاری می­رود</a:t>
            </a:r>
            <a:r>
              <a:rPr lang="fa-IR" sz="2000" b="1" dirty="0">
                <a:cs typeface="B Nazanin" panose="00000400000000000000" pitchFamily="2" charset="-78"/>
              </a:rPr>
              <a:t>.</a:t>
            </a:r>
            <a:endParaRPr lang="en-US" sz="2000" b="1" dirty="0">
              <a:cs typeface="B Nazanin" panose="00000400000000000000" pitchFamily="2" charset="-78"/>
            </a:endParaRPr>
          </a:p>
          <a:p>
            <a:pPr algn="just" rtl="1">
              <a:lnSpc>
                <a:spcPct val="150000"/>
              </a:lnSpc>
            </a:pPr>
            <a:r>
              <a:rPr lang="fa-IR" sz="2000" b="1" dirty="0">
                <a:solidFill>
                  <a:srgbClr val="A20000"/>
                </a:solidFill>
                <a:cs typeface="B Nazanin" panose="00000400000000000000" pitchFamily="2" charset="-78"/>
              </a:rPr>
              <a:t>یک استراتژی خوب، مودب بودن است. </a:t>
            </a:r>
          </a:p>
          <a:p>
            <a:pPr algn="just" rtl="1">
              <a:lnSpc>
                <a:spcPct val="150000"/>
              </a:lnSpc>
            </a:pPr>
            <a:r>
              <a:rPr lang="fa-IR" sz="2000" b="1" dirty="0">
                <a:cs typeface="B Nazanin" panose="00000400000000000000" pitchFamily="2" charset="-78"/>
              </a:rPr>
              <a:t> </a:t>
            </a:r>
            <a:r>
              <a:rPr lang="fa-IR" sz="2000" b="1" dirty="0">
                <a:cs typeface="B Nazanin" panose="00000400000000000000" pitchFamily="2" charset="-78"/>
              </a:rPr>
              <a:t>اگر نام بیمار ناشناخته </a:t>
            </a:r>
            <a:r>
              <a:rPr lang="fa-IR" sz="2000" b="1" dirty="0">
                <a:cs typeface="B Nazanin" panose="00000400000000000000" pitchFamily="2" charset="-78"/>
              </a:rPr>
              <a:t>است، </a:t>
            </a:r>
            <a:r>
              <a:rPr lang="fa-IR" sz="2000" b="1" dirty="0">
                <a:cs typeface="B Nazanin" panose="00000400000000000000" pitchFamily="2" charset="-78"/>
              </a:rPr>
              <a:t>نام او را بپرسید</a:t>
            </a:r>
            <a:r>
              <a:rPr lang="fa-IR" sz="2000" b="1" dirty="0">
                <a:cs typeface="B Nazanin" panose="00000400000000000000" pitchFamily="2" charset="-78"/>
              </a:rPr>
              <a:t>.</a:t>
            </a:r>
          </a:p>
          <a:p>
            <a:pPr algn="just" rtl="1">
              <a:lnSpc>
                <a:spcPct val="150000"/>
              </a:lnSpc>
            </a:pPr>
            <a:r>
              <a:rPr lang="fa-IR" sz="2000" b="1" dirty="0">
                <a:cs typeface="B Nazanin" panose="00000400000000000000" pitchFamily="2" charset="-78"/>
              </a:rPr>
              <a:t> </a:t>
            </a:r>
            <a:r>
              <a:rPr lang="fa-IR" sz="2000" b="1" dirty="0">
                <a:cs typeface="B Nazanin" panose="00000400000000000000" pitchFamily="2" charset="-78"/>
              </a:rPr>
              <a:t>در تصمیم گیری در مورد اینکه فرد باید نام کوچک یا فامیلی صدا بزنید، قضاوت لازم </a:t>
            </a:r>
            <a:r>
              <a:rPr lang="fa-IR" sz="2000" b="1" dirty="0">
                <a:cs typeface="B Nazanin" panose="00000400000000000000" pitchFamily="2" charset="-78"/>
              </a:rPr>
              <a:t>است. </a:t>
            </a:r>
          </a:p>
          <a:p>
            <a:pPr algn="just" rtl="1">
              <a:lnSpc>
                <a:spcPct val="150000"/>
              </a:lnSpc>
            </a:pPr>
            <a:r>
              <a:rPr lang="fa-IR" sz="2000" b="1" dirty="0">
                <a:cs typeface="B Nazanin" panose="00000400000000000000" pitchFamily="2" charset="-78"/>
              </a:rPr>
              <a:t>این </a:t>
            </a:r>
            <a:r>
              <a:rPr lang="fa-IR" sz="2000" b="1" dirty="0">
                <a:cs typeface="B Nazanin" panose="00000400000000000000" pitchFamily="2" charset="-78"/>
              </a:rPr>
              <a:t>عمل به وی می گوید که او مهم است و از همان ابتدای تعامل می­تواند تا حدی بر اوضاع کنترل داشته باشد.</a:t>
            </a:r>
            <a:endParaRPr lang="en-US" sz="2000" b="1" dirty="0">
              <a:cs typeface="B Nazanin" panose="00000400000000000000" pitchFamily="2" charset="-78"/>
            </a:endParaRPr>
          </a:p>
          <a:p>
            <a:endParaRPr lang="en-US" sz="1800" dirty="0"/>
          </a:p>
        </p:txBody>
      </p:sp>
      <p:sp>
        <p:nvSpPr>
          <p:cNvPr id="4" name="Rectangle 3"/>
          <p:cNvSpPr/>
          <p:nvPr/>
        </p:nvSpPr>
        <p:spPr>
          <a:xfrm>
            <a:off x="2623455" y="71158"/>
            <a:ext cx="7857818" cy="741262"/>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حوزه سوم: </a:t>
            </a:r>
            <a:r>
              <a:rPr lang="fa-IR" sz="3200" dirty="0">
                <a:solidFill>
                  <a:prstClr val="white"/>
                </a:solidFill>
                <a:effectLst>
                  <a:outerShdw blurRad="38100" dist="38100" dir="2700000" algn="tl">
                    <a:srgbClr val="000000">
                      <a:alpha val="43137"/>
                    </a:srgbClr>
                  </a:outerShdw>
                </a:effectLst>
                <a:cs typeface="B Titr" panose="00000700000000000000" pitchFamily="2" charset="-78"/>
              </a:rPr>
              <a:t>ارتباط </a:t>
            </a:r>
            <a:r>
              <a:rPr lang="fa-IR" sz="3200" dirty="0">
                <a:solidFill>
                  <a:prstClr val="white"/>
                </a:solidFill>
                <a:effectLst>
                  <a:outerShdw blurRad="38100" dist="38100" dir="2700000" algn="tl">
                    <a:srgbClr val="000000">
                      <a:alpha val="43137"/>
                    </a:srgbClr>
                  </a:outerShdw>
                </a:effectLst>
                <a:cs typeface="B Titr" panose="00000700000000000000" pitchFamily="2" charset="-78"/>
              </a:rPr>
              <a:t>کلامی برقرار کنید</a:t>
            </a:r>
            <a:endParaRPr lang="en-US"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
            <a:ext cx="933450" cy="1106261"/>
          </a:xfrm>
          <a:prstGeom prst="rect">
            <a:avLst/>
          </a:prstGeom>
        </p:spPr>
      </p:pic>
    </p:spTree>
    <p:extLst>
      <p:ext uri="{BB962C8B-B14F-4D97-AF65-F5344CB8AC3E}">
        <p14:creationId xmlns:p14="http://schemas.microsoft.com/office/powerpoint/2010/main" val="38552258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463040"/>
            <a:ext cx="8229600" cy="4389120"/>
          </a:xfrm>
        </p:spPr>
        <p:txBody>
          <a:bodyPr/>
          <a:lstStyle/>
          <a:p>
            <a:pPr algn="just" rtl="1">
              <a:lnSpc>
                <a:spcPct val="150000"/>
              </a:lnSpc>
            </a:pPr>
            <a:r>
              <a:rPr lang="fa-IR" sz="2000" dirty="0">
                <a:cs typeface="B Nazanin" panose="00000400000000000000" pitchFamily="2" charset="-78"/>
              </a:rPr>
              <a:t>توصیه کلیدی: مختصر و ساده صحبت کنید</a:t>
            </a:r>
            <a:r>
              <a:rPr lang="fa-IR" sz="2000" dirty="0">
                <a:cs typeface="B Nazanin" panose="00000400000000000000" pitchFamily="2" charset="-78"/>
              </a:rPr>
              <a:t>.</a:t>
            </a:r>
          </a:p>
          <a:p>
            <a:pPr algn="just" rtl="1">
              <a:lnSpc>
                <a:spcPct val="150000"/>
              </a:lnSpc>
            </a:pPr>
            <a:r>
              <a:rPr lang="fa-IR" sz="2000" dirty="0">
                <a:cs typeface="B Nazanin" panose="00000400000000000000" pitchFamily="2" charset="-78"/>
              </a:rPr>
              <a:t> </a:t>
            </a:r>
            <a:r>
              <a:rPr lang="fa-IR" sz="2000" dirty="0">
                <a:cs typeface="B Nazanin" panose="00000400000000000000" pitchFamily="2" charset="-78"/>
              </a:rPr>
              <a:t>از آنجا که بیماران آژیته در توانایی پردازش اطلاعات کلامی دچار اختلال هستند، از جملات کوتاه و واژگان ساده استفاده کنید. </a:t>
            </a:r>
            <a:endParaRPr lang="fa-IR" sz="2000" dirty="0">
              <a:cs typeface="B Nazanin" panose="00000400000000000000" pitchFamily="2" charset="-78"/>
            </a:endParaRPr>
          </a:p>
          <a:p>
            <a:pPr algn="just" rtl="1">
              <a:lnSpc>
                <a:spcPct val="150000"/>
              </a:lnSpc>
            </a:pPr>
            <a:r>
              <a:rPr lang="fa-IR" sz="2000" dirty="0">
                <a:cs typeface="B Nazanin" panose="00000400000000000000" pitchFamily="2" charset="-78"/>
              </a:rPr>
              <a:t>لغات </a:t>
            </a:r>
            <a:r>
              <a:rPr lang="fa-IR" sz="2000" dirty="0">
                <a:cs typeface="B Nazanin" panose="00000400000000000000" pitchFamily="2" charset="-78"/>
              </a:rPr>
              <a:t>پیچیده تر می توانند سردرگمی را افزایش دهند و منجر </a:t>
            </a:r>
            <a:r>
              <a:rPr lang="fa-IR" sz="2000" dirty="0">
                <a:cs typeface="B Nazanin" panose="00000400000000000000" pitchFamily="2" charset="-78"/>
              </a:rPr>
              <a:t>به</a:t>
            </a:r>
            <a:r>
              <a:rPr lang="en-US" sz="2000" dirty="0">
                <a:cs typeface="B Nazanin" panose="00000400000000000000" pitchFamily="2" charset="-78"/>
              </a:rPr>
              <a:t>Escalation </a:t>
            </a:r>
            <a:r>
              <a:rPr lang="fa-IR" sz="2000" dirty="0">
                <a:cs typeface="B Nazanin" panose="00000400000000000000" pitchFamily="2" charset="-78"/>
              </a:rPr>
              <a:t> شود.</a:t>
            </a:r>
          </a:p>
          <a:p>
            <a:pPr algn="just" rtl="1">
              <a:lnSpc>
                <a:spcPct val="150000"/>
              </a:lnSpc>
            </a:pPr>
            <a:r>
              <a:rPr lang="fa-IR" sz="2000" dirty="0">
                <a:cs typeface="B Nazanin" panose="00000400000000000000" pitchFamily="2" charset="-78"/>
              </a:rPr>
              <a:t> </a:t>
            </a:r>
            <a:r>
              <a:rPr lang="fa-IR" sz="2000" dirty="0">
                <a:cs typeface="B Nazanin" panose="00000400000000000000" pitchFamily="2" charset="-78"/>
              </a:rPr>
              <a:t>به بیمار فرصت دهید تا قبل از ارائه اطلاعات اضافی، آنچه را که به وی گفته شده پردازش کند و پاسخ دهد.</a:t>
            </a:r>
            <a:endParaRPr lang="en-US" sz="2000" dirty="0">
              <a:cs typeface="B Nazanin" panose="00000400000000000000" pitchFamily="2" charset="-78"/>
            </a:endParaRPr>
          </a:p>
          <a:p>
            <a:pPr algn="r" rtl="1"/>
            <a:endParaRPr lang="fa-IR" sz="20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حوزه 4: مختصر صحبت کنید</a:t>
            </a:r>
            <a:endParaRPr lang="en-US"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16975206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401224"/>
            <a:ext cx="8229600" cy="4389120"/>
          </a:xfrm>
        </p:spPr>
        <p:txBody>
          <a:bodyPr/>
          <a:lstStyle/>
          <a:p>
            <a:pPr algn="r" rtl="1">
              <a:lnSpc>
                <a:spcPct val="150000"/>
              </a:lnSpc>
            </a:pPr>
            <a:r>
              <a:rPr lang="fa-IR" sz="2000" b="1" dirty="0">
                <a:cs typeface="B Nazanin" panose="00000400000000000000" pitchFamily="2" charset="-78"/>
              </a:rPr>
              <a:t>توصیه کلیدی: تکرار برای آرام­سازی موفق ضروری </a:t>
            </a:r>
            <a:r>
              <a:rPr lang="fa-IR" sz="2000" b="1" dirty="0">
                <a:cs typeface="B Nazanin" panose="00000400000000000000" pitchFamily="2" charset="-78"/>
              </a:rPr>
              <a:t>است.</a:t>
            </a:r>
          </a:p>
          <a:p>
            <a:pPr algn="r" rtl="1">
              <a:lnSpc>
                <a:spcPct val="150000"/>
              </a:lnSpc>
            </a:pPr>
            <a:r>
              <a:rPr lang="fa-IR" sz="2000" b="1" dirty="0">
                <a:cs typeface="B Nazanin" panose="00000400000000000000" pitchFamily="2" charset="-78"/>
              </a:rPr>
              <a:t>شامل </a:t>
            </a:r>
            <a:r>
              <a:rPr lang="fa-IR" sz="2000" b="1" dirty="0">
                <a:cs typeface="B Nazanin" panose="00000400000000000000" pitchFamily="2" charset="-78"/>
              </a:rPr>
              <a:t>تکرار مداوم پیام برای بیمار تا زمان شنیده شدن آن است</a:t>
            </a:r>
            <a:r>
              <a:rPr lang="fa-IR" sz="2000" b="1" dirty="0">
                <a:cs typeface="B Nazanin" panose="00000400000000000000" pitchFamily="2" charset="-78"/>
              </a:rPr>
              <a:t>.</a:t>
            </a:r>
          </a:p>
          <a:p>
            <a:pPr algn="r" rtl="1">
              <a:lnSpc>
                <a:spcPct val="150000"/>
              </a:lnSpc>
            </a:pPr>
            <a:r>
              <a:rPr lang="fa-IR" sz="2000" b="1" dirty="0">
                <a:cs typeface="B Nazanin" panose="00000400000000000000" pitchFamily="2" charset="-78"/>
              </a:rPr>
              <a:t> </a:t>
            </a:r>
            <a:r>
              <a:rPr lang="fa-IR" sz="2000" b="1" dirty="0">
                <a:cs typeface="B Nazanin" panose="00000400000000000000" pitchFamily="2" charset="-78"/>
              </a:rPr>
              <a:t>از آنجا که اغلب توانایی پردازش اطلاعات در بیمار آژیته محدود شده است، تکرار در زمان درخواست از بیمار، تعیین محدودیت­ها، پیشنهادگزینه ها یا جایگزین­ها ضروری است</a:t>
            </a:r>
            <a:r>
              <a:rPr lang="fa-IR" sz="2000" b="1" dirty="0">
                <a:cs typeface="B Nazanin" panose="00000400000000000000" pitchFamily="2" charset="-78"/>
              </a:rPr>
              <a:t>.</a:t>
            </a:r>
          </a:p>
          <a:p>
            <a:pPr algn="r" rtl="1">
              <a:lnSpc>
                <a:spcPct val="150000"/>
              </a:lnSpc>
            </a:pPr>
            <a:r>
              <a:rPr lang="fa-IR" sz="2000" b="1" dirty="0">
                <a:cs typeface="B Nazanin" panose="00000400000000000000" pitchFamily="2" charset="-78"/>
              </a:rPr>
              <a:t> </a:t>
            </a:r>
            <a:r>
              <a:rPr lang="fa-IR" sz="2000" b="1" dirty="0">
                <a:cs typeface="B Nazanin" panose="00000400000000000000" pitchFamily="2" charset="-78"/>
              </a:rPr>
              <a:t>این تکرار با سایر مهارتهای ابراز وجود همراه می­شود که شامل گوش دادن به بیمار و موافقت با موقعیت او در صورت امکان می­باشد.</a:t>
            </a:r>
            <a:endParaRPr lang="en-US" sz="2000" b="1" dirty="0">
              <a:cs typeface="B Nazanin" panose="00000400000000000000" pitchFamily="2" charset="-78"/>
            </a:endParaRPr>
          </a:p>
          <a:p>
            <a:pPr algn="r" rtl="1">
              <a:lnSpc>
                <a:spcPct val="150000"/>
              </a:lnSpc>
            </a:pPr>
            <a:endParaRPr lang="en-US" sz="20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حوزه 4: مختصر صحبت کنید</a:t>
            </a:r>
            <a:endParaRPr lang="en-US"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33116559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5110" y="1536787"/>
            <a:ext cx="8166164" cy="4389120"/>
          </a:xfrm>
        </p:spPr>
        <p:txBody>
          <a:bodyPr/>
          <a:lstStyle/>
          <a:p>
            <a:pPr algn="just" rtl="1">
              <a:lnSpc>
                <a:spcPct val="150000"/>
              </a:lnSpc>
            </a:pPr>
            <a:r>
              <a:rPr lang="fa-IR" sz="2000" b="1" dirty="0">
                <a:cs typeface="B Nazanin" panose="00000400000000000000" pitchFamily="2" charset="-78"/>
              </a:rPr>
              <a:t>نمونه هایی از خواسته ها شامل مهرطلبی(</a:t>
            </a:r>
            <a:r>
              <a:rPr lang="en-US" sz="2000" b="1" dirty="0" err="1">
                <a:cs typeface="B Nazanin" panose="00000400000000000000" pitchFamily="2" charset="-78"/>
              </a:rPr>
              <a:t>succorance</a:t>
            </a:r>
            <a:r>
              <a:rPr lang="fa-IR" sz="2000" b="1" dirty="0">
                <a:cs typeface="B Nazanin" panose="00000400000000000000" pitchFamily="2" charset="-78"/>
              </a:rPr>
              <a:t>)، تمایل به صحبت با یک شنونده همدل، درخواست </a:t>
            </a:r>
            <a:r>
              <a:rPr lang="fa-IR" sz="2000" b="1" dirty="0">
                <a:cs typeface="B Nazanin" panose="00000400000000000000" pitchFamily="2" charset="-78"/>
              </a:rPr>
              <a:t>دارو، </a:t>
            </a:r>
            <a:r>
              <a:rPr lang="fa-IR" sz="2000" b="1" dirty="0">
                <a:cs typeface="B Nazanin" panose="00000400000000000000" pitchFamily="2" charset="-78"/>
              </a:rPr>
              <a:t>مداخلات اداری مانند نامه به </a:t>
            </a:r>
            <a:r>
              <a:rPr lang="fa-IR" sz="2000" b="1" dirty="0">
                <a:cs typeface="B Nazanin" panose="00000400000000000000" pitchFamily="2" charset="-78"/>
              </a:rPr>
              <a:t>کارفرما، </a:t>
            </a:r>
            <a:r>
              <a:rPr lang="fa-IR" sz="2000" b="1" dirty="0">
                <a:cs typeface="B Nazanin" panose="00000400000000000000" pitchFamily="2" charset="-78"/>
              </a:rPr>
              <a:t>یا مداخله با همسر یا والدین مشکل دار است</a:t>
            </a:r>
            <a:r>
              <a:rPr lang="fa-IR" sz="2000" b="1" dirty="0">
                <a:cs typeface="B Nazanin" panose="00000400000000000000" pitchFamily="2" charset="-78"/>
              </a:rPr>
              <a:t>.</a:t>
            </a:r>
          </a:p>
          <a:p>
            <a:pPr algn="just" rtl="1">
              <a:lnSpc>
                <a:spcPct val="150000"/>
              </a:lnSpc>
            </a:pPr>
            <a:r>
              <a:rPr lang="fa-IR" sz="2000" b="1" dirty="0">
                <a:cs typeface="B Nazanin" panose="00000400000000000000" pitchFamily="2" charset="-78"/>
              </a:rPr>
              <a:t> </a:t>
            </a:r>
            <a:r>
              <a:rPr lang="fa-IR" sz="2000" b="1" dirty="0">
                <a:cs typeface="B Nazanin" panose="00000400000000000000" pitchFamily="2" charset="-78"/>
              </a:rPr>
              <a:t>خواه درخواست پذیرفته شود یا خیر ، لازم است از همه بیماران سوال شود که درخواست آنها چیست</a:t>
            </a:r>
            <a:r>
              <a:rPr lang="fa-IR" sz="2000" b="1" dirty="0">
                <a:cs typeface="B Nazanin" panose="00000400000000000000" pitchFamily="2" charset="-78"/>
              </a:rPr>
              <a:t>.</a:t>
            </a:r>
          </a:p>
          <a:p>
            <a:pPr algn="just" rtl="1">
              <a:lnSpc>
                <a:spcPct val="150000"/>
              </a:lnSpc>
            </a:pPr>
            <a:r>
              <a:rPr lang="fa-IR" sz="2000" b="1" dirty="0">
                <a:cs typeface="B Nazanin" panose="00000400000000000000" pitchFamily="2" charset="-78"/>
              </a:rPr>
              <a:t> جمله ای مثل"من </a:t>
            </a:r>
            <a:r>
              <a:rPr lang="fa-IR" sz="2000" b="1" dirty="0">
                <a:cs typeface="B Nazanin" panose="00000400000000000000" pitchFamily="2" charset="-78"/>
              </a:rPr>
              <a:t>واقعاً باید بدانم که وقتی به اینجا آمدی چه انتظاری </a:t>
            </a:r>
            <a:r>
              <a:rPr lang="fa-IR" sz="2000" b="1" dirty="0">
                <a:cs typeface="B Nazanin" panose="00000400000000000000" pitchFamily="2" charset="-78"/>
              </a:rPr>
              <a:t>داشتی"، </a:t>
            </a:r>
            <a:r>
              <a:rPr lang="fa-IR" sz="2000" b="1" dirty="0">
                <a:cs typeface="B Nazanin" panose="00000400000000000000" pitchFamily="2" charset="-78"/>
              </a:rPr>
              <a:t>و همچنین تذکر آن ضروری است "حتی اگر نتوانم آن را فراهم کنم، دوست دارم بدانم تا بتوانیم روی آن کار کنیم</a:t>
            </a:r>
            <a:r>
              <a:rPr lang="fa-IR" sz="2000" b="1" dirty="0">
                <a:cs typeface="B Nazanin" panose="00000400000000000000" pitchFamily="2" charset="-78"/>
              </a:rPr>
              <a:t>".</a:t>
            </a:r>
            <a:endParaRPr lang="en-US" sz="2000" b="1" dirty="0">
              <a:cs typeface="B Nazanin" panose="00000400000000000000" pitchFamily="2" charset="-78"/>
            </a:endParaRPr>
          </a:p>
        </p:txBody>
      </p:sp>
      <p:sp>
        <p:nvSpPr>
          <p:cNvPr id="4" name="Rectangle 3"/>
          <p:cNvSpPr/>
          <p:nvPr/>
        </p:nvSpPr>
        <p:spPr>
          <a:xfrm>
            <a:off x="2623456" y="183947"/>
            <a:ext cx="7857818" cy="781825"/>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حوزه 5: خواسته ها و احساسات را شناسایی کنید</a:t>
            </a:r>
            <a:endParaRPr lang="en-US"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6" y="112028"/>
            <a:ext cx="933450" cy="1106261"/>
          </a:xfrm>
          <a:prstGeom prst="rect">
            <a:avLst/>
          </a:prstGeom>
        </p:spPr>
      </p:pic>
    </p:spTree>
    <p:extLst>
      <p:ext uri="{BB962C8B-B14F-4D97-AF65-F5344CB8AC3E}">
        <p14:creationId xmlns:p14="http://schemas.microsoft.com/office/powerpoint/2010/main" val="3968258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1" y="1218288"/>
            <a:ext cx="8229600" cy="4389120"/>
          </a:xfrm>
        </p:spPr>
        <p:txBody>
          <a:bodyPr/>
          <a:lstStyle/>
          <a:p>
            <a:pPr algn="just" rtl="1">
              <a:lnSpc>
                <a:spcPct val="150000"/>
              </a:lnSpc>
            </a:pPr>
            <a:r>
              <a:rPr lang="fa-IR" sz="2000" b="1" dirty="0">
                <a:solidFill>
                  <a:srgbClr val="A20000"/>
                </a:solidFill>
                <a:cs typeface="B Nazanin" panose="00000400000000000000" pitchFamily="2" charset="-78"/>
              </a:rPr>
              <a:t>توصیه کلیدی: برای شناسایی خواسته </a:t>
            </a:r>
            <a:r>
              <a:rPr lang="fa-IR" sz="2000" b="1" dirty="0">
                <a:solidFill>
                  <a:srgbClr val="A20000"/>
                </a:solidFill>
                <a:cs typeface="B Nazanin" panose="00000400000000000000" pitchFamily="2" charset="-78"/>
              </a:rPr>
              <a:t>ها، نیازها و </a:t>
            </a:r>
            <a:r>
              <a:rPr lang="fa-IR" sz="2000" b="1" dirty="0">
                <a:solidFill>
                  <a:srgbClr val="A20000"/>
                </a:solidFill>
                <a:cs typeface="B Nazanin" panose="00000400000000000000" pitchFamily="2" charset="-78"/>
              </a:rPr>
              <a:t>احساسات از اطلاعات آزاد استفاده کنید</a:t>
            </a:r>
            <a:r>
              <a:rPr lang="fa-IR" sz="2000" b="1" dirty="0">
                <a:solidFill>
                  <a:srgbClr val="A20000"/>
                </a:solidFill>
                <a:cs typeface="B Nazanin" panose="00000400000000000000" pitchFamily="2" charset="-78"/>
              </a:rPr>
              <a:t>.</a:t>
            </a:r>
            <a:endParaRPr lang="en-US" sz="2000" b="1" dirty="0">
              <a:solidFill>
                <a:srgbClr val="A20000"/>
              </a:solidFill>
              <a:cs typeface="B Nazanin" panose="00000400000000000000" pitchFamily="2" charset="-78"/>
            </a:endParaRPr>
          </a:p>
          <a:p>
            <a:pPr marL="0" indent="0" algn="just" rtl="1">
              <a:lnSpc>
                <a:spcPct val="150000"/>
              </a:lnSpc>
              <a:buNone/>
            </a:pPr>
            <a:r>
              <a:rPr lang="fa-IR" sz="2000" b="1" dirty="0">
                <a:cs typeface="B Nazanin" panose="00000400000000000000" pitchFamily="2" charset="-78"/>
              </a:rPr>
              <a:t> </a:t>
            </a:r>
            <a:r>
              <a:rPr lang="fa-IR" sz="2000" b="1" dirty="0">
                <a:cs typeface="B Nazanin" panose="00000400000000000000" pitchFamily="2" charset="-78"/>
              </a:rPr>
              <a:t>"اطلاعات آزاد" از چیزهای بی اهمیتی که بیمار می­گوید، زبان بدن وی یا حتی برخوردهای گذشته با بیمار به دست </a:t>
            </a:r>
            <a:r>
              <a:rPr lang="fa-IR" sz="2000" b="1" dirty="0">
                <a:cs typeface="B Nazanin" panose="00000400000000000000" pitchFamily="2" charset="-78"/>
              </a:rPr>
              <a:t>می­آید.</a:t>
            </a:r>
          </a:p>
          <a:p>
            <a:pPr marL="0" indent="0" algn="just" rtl="1">
              <a:lnSpc>
                <a:spcPct val="150000"/>
              </a:lnSpc>
              <a:buNone/>
            </a:pPr>
            <a:r>
              <a:rPr lang="fa-IR" sz="2000" b="1" dirty="0">
                <a:cs typeface="B Nazanin" panose="00000400000000000000" pitchFamily="2" charset="-78"/>
              </a:rPr>
              <a:t> </a:t>
            </a:r>
            <a:r>
              <a:rPr lang="fa-IR" sz="2000" b="1" dirty="0">
                <a:cs typeface="B Nazanin" panose="00000400000000000000" pitchFamily="2" charset="-78"/>
              </a:rPr>
              <a:t>این </a:t>
            </a:r>
            <a:r>
              <a:rPr lang="fa-IR" sz="2000" b="1" dirty="0">
                <a:cs typeface="B Nazanin" panose="00000400000000000000" pitchFamily="2" charset="-78"/>
              </a:rPr>
              <a:t>به </a:t>
            </a:r>
            <a:r>
              <a:rPr lang="fa-IR" sz="2000" b="1" dirty="0">
                <a:cs typeface="B Nazanin" panose="00000400000000000000" pitchFamily="2" charset="-78"/>
              </a:rPr>
              <a:t>بالینگران اجازه می دهد تا همدلانه پاسخ دهد و تمایل خود را برای کمک به بیمار در دستیابی به خواسته هایش ابراز کند، تسهیل سریع آرام­سازی آژیتاسیون را فراهم کند.</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فرد غمگین چیزی را می خواهد که امید به داشتن آن را ندارد. </a:t>
            </a:r>
            <a:endParaRPr lang="fa-IR" sz="2000" b="1" dirty="0">
              <a:cs typeface="B Nazanin" panose="00000400000000000000" pitchFamily="2" charset="-78"/>
            </a:endParaRPr>
          </a:p>
          <a:p>
            <a:pPr algn="just" rtl="1">
              <a:lnSpc>
                <a:spcPct val="150000"/>
              </a:lnSpc>
            </a:pPr>
            <a:r>
              <a:rPr lang="fa-IR" sz="2000" b="1" dirty="0">
                <a:cs typeface="B Nazanin" panose="00000400000000000000" pitchFamily="2" charset="-78"/>
              </a:rPr>
              <a:t>بیماری </a:t>
            </a:r>
            <a:r>
              <a:rPr lang="fa-IR" sz="2000" b="1" dirty="0">
                <a:cs typeface="B Nazanin" panose="00000400000000000000" pitchFamily="2" charset="-78"/>
              </a:rPr>
              <a:t>که می ترسد می خواهد از آسیب دیدن اجتناب کند</a:t>
            </a:r>
            <a:r>
              <a:rPr lang="fa-IR" sz="2000" b="1" dirty="0">
                <a:cs typeface="B Nazanin" panose="00000400000000000000" pitchFamily="2" charset="-78"/>
              </a:rPr>
              <a:t>.</a:t>
            </a:r>
          </a:p>
          <a:p>
            <a:pPr algn="just" rtl="1">
              <a:lnSpc>
                <a:spcPct val="150000"/>
              </a:lnSpc>
            </a:pPr>
            <a:r>
              <a:rPr lang="fa-IR" sz="2000" b="1" dirty="0">
                <a:cs typeface="B Nazanin" panose="00000400000000000000" pitchFamily="2" charset="-78"/>
              </a:rPr>
              <a:t>بیمار </a:t>
            </a:r>
            <a:r>
              <a:rPr lang="fa-IR" sz="2000" b="1" dirty="0">
                <a:cs typeface="B Nazanin" panose="00000400000000000000" pitchFamily="2" charset="-78"/>
              </a:rPr>
              <a:t>پرخاشگر خواسته های خاصی نیز دارد و شناسایی این خواسته ها برای مدیریت بیمار مهم است.</a:t>
            </a:r>
          </a:p>
          <a:p>
            <a:endParaRPr lang="en-US" sz="2000" dirty="0"/>
          </a:p>
        </p:txBody>
      </p:sp>
      <p:sp>
        <p:nvSpPr>
          <p:cNvPr id="4" name="Rectangle 3"/>
          <p:cNvSpPr/>
          <p:nvPr/>
        </p:nvSpPr>
        <p:spPr>
          <a:xfrm>
            <a:off x="2623456" y="183947"/>
            <a:ext cx="7857818" cy="781825"/>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حوزه 5: خواسته ها و احساسات را شناسایی کنید</a:t>
            </a:r>
            <a:endParaRPr lang="en-US"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6" y="112028"/>
            <a:ext cx="933450" cy="1106261"/>
          </a:xfrm>
          <a:prstGeom prst="rect">
            <a:avLst/>
          </a:prstGeom>
        </p:spPr>
      </p:pic>
    </p:spTree>
    <p:extLst>
      <p:ext uri="{BB962C8B-B14F-4D97-AF65-F5344CB8AC3E}">
        <p14:creationId xmlns:p14="http://schemas.microsoft.com/office/powerpoint/2010/main" val="7739750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402080"/>
            <a:ext cx="8229600" cy="5060365"/>
          </a:xfrm>
        </p:spPr>
        <p:txBody>
          <a:bodyPr/>
          <a:lstStyle/>
          <a:p>
            <a:pPr algn="just" rtl="1">
              <a:lnSpc>
                <a:spcPct val="150000"/>
              </a:lnSpc>
            </a:pPr>
            <a:r>
              <a:rPr lang="fa-IR" sz="2000" b="1" dirty="0">
                <a:solidFill>
                  <a:srgbClr val="A20000"/>
                </a:solidFill>
                <a:cs typeface="B Nazanin" panose="00000400000000000000" pitchFamily="2" charset="-78"/>
              </a:rPr>
              <a:t>توصیه کلیدی: از گوش دادن فعال استفاده کنید</a:t>
            </a:r>
            <a:r>
              <a:rPr lang="fa-IR" sz="2000" b="1" dirty="0">
                <a:solidFill>
                  <a:srgbClr val="A20000"/>
                </a:solidFill>
                <a:cs typeface="B Nazanin" panose="00000400000000000000" pitchFamily="2" charset="-78"/>
              </a:rPr>
              <a:t>.</a:t>
            </a:r>
          </a:p>
          <a:p>
            <a:pPr algn="just" rtl="1">
              <a:lnSpc>
                <a:spcPct val="150000"/>
              </a:lnSpc>
            </a:pPr>
            <a:r>
              <a:rPr lang="fa-IR" sz="2000" b="1" dirty="0">
                <a:cs typeface="B Nazanin" panose="00000400000000000000" pitchFamily="2" charset="-78"/>
              </a:rPr>
              <a:t> </a:t>
            </a:r>
            <a:r>
              <a:rPr lang="fa-IR" sz="2000" b="1" dirty="0">
                <a:cs typeface="B Nazanin" panose="00000400000000000000" pitchFamily="2" charset="-78"/>
              </a:rPr>
              <a:t>بالینگر باید از طریق تایید کلامی، مکالمه و زبان بدن بیان کند که او واقعاً به بیمار و آنچه او می گوید و احساس می کند توجه دارد. </a:t>
            </a:r>
            <a:endParaRPr lang="fa-IR" sz="2000" b="1" dirty="0">
              <a:cs typeface="B Nazanin" panose="00000400000000000000" pitchFamily="2" charset="-78"/>
            </a:endParaRPr>
          </a:p>
          <a:p>
            <a:pPr algn="just" rtl="1">
              <a:lnSpc>
                <a:spcPct val="150000"/>
              </a:lnSpc>
            </a:pPr>
            <a:r>
              <a:rPr lang="fa-IR" sz="2000" b="1" dirty="0">
                <a:cs typeface="B Nazanin" panose="00000400000000000000" pitchFamily="2" charset="-78"/>
              </a:rPr>
              <a:t>به </a:t>
            </a:r>
            <a:r>
              <a:rPr lang="fa-IR" sz="2000" b="1" dirty="0">
                <a:cs typeface="B Nazanin" panose="00000400000000000000" pitchFamily="2" charset="-78"/>
              </a:rPr>
              <a:t>عنوان شنونده برای جلب رضایت بیمار، باید بتوانید آنچه را که بیمار گفته است را برای او تکرار کنید. </a:t>
            </a:r>
            <a:endParaRPr lang="fa-IR" sz="2000" b="1" dirty="0">
              <a:cs typeface="B Nazanin" panose="00000400000000000000" pitchFamily="2" charset="-78"/>
            </a:endParaRPr>
          </a:p>
          <a:p>
            <a:pPr algn="just" rtl="1">
              <a:lnSpc>
                <a:spcPct val="150000"/>
              </a:lnSpc>
            </a:pPr>
            <a:r>
              <a:rPr lang="fa-IR" sz="2000" b="1" dirty="0">
                <a:cs typeface="B Nazanin" panose="00000400000000000000" pitchFamily="2" charset="-78"/>
              </a:rPr>
              <a:t>جمله </a:t>
            </a:r>
            <a:r>
              <a:rPr lang="fa-IR" sz="2000" b="1" dirty="0">
                <a:cs typeface="B Nazanin" panose="00000400000000000000" pitchFamily="2" charset="-78"/>
              </a:rPr>
              <a:t>های تصریح کننده­ای مانند "" من بگو </a:t>
            </a:r>
            <a:r>
              <a:rPr lang="fa-IR" sz="2000" b="1" dirty="0">
                <a:cs typeface="B Nazanin" panose="00000400000000000000" pitchFamily="2" charset="-78"/>
              </a:rPr>
              <a:t>آیا </a:t>
            </a:r>
            <a:r>
              <a:rPr lang="fa-IR" sz="2000" b="1" dirty="0">
                <a:cs typeface="B Nazanin" panose="00000400000000000000" pitchFamily="2" charset="-78"/>
              </a:rPr>
              <a:t>درسته ... "یک روش مفید است. </a:t>
            </a:r>
            <a:endParaRPr lang="fa-IR" sz="2000" b="1" dirty="0">
              <a:cs typeface="B Nazanin" panose="00000400000000000000" pitchFamily="2" charset="-78"/>
            </a:endParaRPr>
          </a:p>
          <a:p>
            <a:pPr algn="just" rtl="1">
              <a:lnSpc>
                <a:spcPct val="150000"/>
              </a:lnSpc>
            </a:pPr>
            <a:r>
              <a:rPr lang="fa-IR" sz="2000" b="1" dirty="0">
                <a:cs typeface="B Nazanin" panose="00000400000000000000" pitchFamily="2" charset="-78"/>
              </a:rPr>
              <a:t>این </a:t>
            </a:r>
            <a:r>
              <a:rPr lang="fa-IR" sz="2000" b="1" dirty="0">
                <a:cs typeface="B Nazanin" panose="00000400000000000000" pitchFamily="2" charset="-78"/>
              </a:rPr>
              <a:t>بدان معنا نیست که شما لزوماً موافق با بیمار هستید بلکه درک می کنید که وی چه می­گوید</a:t>
            </a:r>
            <a:r>
              <a:rPr lang="fa-IR" sz="2000" b="1" dirty="0">
                <a:cs typeface="B Nazanin" panose="00000400000000000000" pitchFamily="2" charset="-78"/>
              </a:rPr>
              <a:t>.</a:t>
            </a:r>
            <a:endParaRPr lang="en-US" sz="2000" b="1"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solidFill>
                  <a:prstClr val="white"/>
                </a:solidFill>
                <a:effectLst>
                  <a:outerShdw blurRad="38100" dist="38100" dir="2700000" algn="tl">
                    <a:srgbClr val="000000">
                      <a:alpha val="43137"/>
                    </a:srgbClr>
                  </a:outerShdw>
                </a:effectLst>
                <a:cs typeface="B Titr" panose="00000700000000000000" pitchFamily="2" charset="-78"/>
              </a:rPr>
              <a:t>حوزه 6: به آنچه که بیمار می گوید از نزدیک گوش دهید</a:t>
            </a:r>
            <a:endParaRPr lang="en-US" sz="28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10490366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0005" y="1612666"/>
            <a:ext cx="8638774" cy="4389120"/>
          </a:xfrm>
        </p:spPr>
        <p:txBody>
          <a:bodyPr/>
          <a:lstStyle/>
          <a:p>
            <a:pPr algn="just" rtl="1">
              <a:lnSpc>
                <a:spcPct val="150000"/>
              </a:lnSpc>
            </a:pPr>
            <a:r>
              <a:rPr lang="fa-IR" sz="2000" b="1" dirty="0">
                <a:solidFill>
                  <a:srgbClr val="A20000"/>
                </a:solidFill>
                <a:cs typeface="B Nazanin" panose="00000400000000000000" pitchFamily="2" charset="-78"/>
              </a:rPr>
              <a:t>توصیه کلیدی</a:t>
            </a:r>
            <a:r>
              <a:rPr lang="fa-IR" sz="2000" b="1" dirty="0">
                <a:solidFill>
                  <a:srgbClr val="A20000"/>
                </a:solidFill>
                <a:cs typeface="B Nazanin" panose="00000400000000000000" pitchFamily="2" charset="-78"/>
              </a:rPr>
              <a:t>: از </a:t>
            </a:r>
            <a:r>
              <a:rPr lang="fa-IR" sz="2000" b="1" dirty="0">
                <a:solidFill>
                  <a:srgbClr val="A20000"/>
                </a:solidFill>
                <a:cs typeface="B Nazanin" panose="00000400000000000000" pitchFamily="2" charset="-78"/>
              </a:rPr>
              <a:t>قانون میلر استفاده کنید. </a:t>
            </a:r>
            <a:r>
              <a:rPr lang="fa-IR" sz="2000" b="1" dirty="0">
                <a:solidFill>
                  <a:srgbClr val="A20000"/>
                </a:solidFill>
                <a:cs typeface="B Nazanin" panose="00000400000000000000" pitchFamily="2" charset="-78"/>
              </a:rPr>
              <a:t>"</a:t>
            </a:r>
            <a:r>
              <a:rPr lang="fa-IR" sz="2000" b="1" dirty="0">
                <a:solidFill>
                  <a:srgbClr val="A20000"/>
                </a:solidFill>
                <a:cs typeface="B Nazanin" panose="00000400000000000000" pitchFamily="2" charset="-78"/>
              </a:rPr>
              <a:t>برای درک آنچه شخص دیگری می گوید ، باید فرض کنید که واقعیت را می­گوید و سعی کنید تصور کنید که چه چیزی می تواند درست باشد." </a:t>
            </a:r>
            <a:endParaRPr lang="fa-IR" sz="2000" b="1" dirty="0">
              <a:solidFill>
                <a:srgbClr val="A20000"/>
              </a:solidFill>
              <a:cs typeface="B Nazanin" panose="00000400000000000000" pitchFamily="2" charset="-78"/>
            </a:endParaRPr>
          </a:p>
          <a:p>
            <a:pPr algn="just" rtl="1">
              <a:lnSpc>
                <a:spcPct val="150000"/>
              </a:lnSpc>
            </a:pPr>
            <a:r>
              <a:rPr lang="fa-IR" sz="2000" b="1" dirty="0">
                <a:cs typeface="B Nazanin" panose="00000400000000000000" pitchFamily="2" charset="-78"/>
              </a:rPr>
              <a:t>با استفاده از این قانون، کمتر </a:t>
            </a:r>
            <a:r>
              <a:rPr lang="fa-IR" sz="2000" b="1" dirty="0">
                <a:cs typeface="B Nazanin" panose="00000400000000000000" pitchFamily="2" charset="-78"/>
              </a:rPr>
              <a:t>قضاوت خواهید کرد و بیمار احساس می کند به آنچه او می گوید علاقه دارید و این به طور قابل توجهی رابطه شما با بیمار را بهبود می بخشد</a:t>
            </a:r>
            <a:r>
              <a:rPr lang="fa-IR" sz="2000" b="1" dirty="0">
                <a:cs typeface="B Nazanin" panose="00000400000000000000" pitchFamily="2" charset="-78"/>
              </a:rPr>
              <a:t>.</a:t>
            </a:r>
          </a:p>
          <a:p>
            <a:pPr algn="just" rtl="1">
              <a:lnSpc>
                <a:spcPct val="150000"/>
              </a:lnSpc>
            </a:pPr>
            <a:r>
              <a:rPr lang="fa-IR" sz="2000" b="1" dirty="0">
                <a:cs typeface="B Nazanin" panose="00000400000000000000" pitchFamily="2" charset="-78"/>
              </a:rPr>
              <a:t>این </a:t>
            </a:r>
            <a:r>
              <a:rPr lang="fa-IR" sz="2000" b="1" dirty="0">
                <a:cs typeface="B Nazanin" panose="00000400000000000000" pitchFamily="2" charset="-78"/>
              </a:rPr>
              <a:t>امر علاقه شما را منتقل می کند و منجر به این می شود که بیمار در مورد آنچه که باعث آژیتاسیون او می شود، صحبت کند. با درگیر شدن در مکالمه، بیمار متوجه خواهد شد که شما از او مراقبت می­کنید که به نوبه خود باعث بهبود آرام­سازی می­شود.</a:t>
            </a:r>
          </a:p>
          <a:p>
            <a:endParaRPr lang="en-US" dirty="0"/>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solidFill>
                  <a:prstClr val="white"/>
                </a:solidFill>
                <a:effectLst>
                  <a:outerShdw blurRad="38100" dist="38100" dir="2700000" algn="tl">
                    <a:srgbClr val="000000">
                      <a:alpha val="43137"/>
                    </a:srgbClr>
                  </a:outerShdw>
                </a:effectLst>
                <a:cs typeface="B Titr" panose="00000700000000000000" pitchFamily="2" charset="-78"/>
              </a:rPr>
              <a:t>حوزه 6: به آنچه که بیمار می گوید از نزدیک گوش دهید</a:t>
            </a:r>
            <a:endParaRPr lang="en-US" sz="28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29272191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544" y="1539582"/>
            <a:ext cx="8229600" cy="4389120"/>
          </a:xfrm>
        </p:spPr>
        <p:txBody>
          <a:bodyPr/>
          <a:lstStyle/>
          <a:p>
            <a:pPr algn="r" rtl="1"/>
            <a:r>
              <a:rPr lang="en-US" sz="2000" b="1" dirty="0">
                <a:cs typeface="B Nazanin" panose="00000400000000000000" pitchFamily="2" charset="-78"/>
              </a:rPr>
              <a:t>fogging </a:t>
            </a:r>
            <a:r>
              <a:rPr lang="fa-IR" sz="2000" b="1" dirty="0">
                <a:cs typeface="B Nazanin" panose="00000400000000000000" pitchFamily="2" charset="-78"/>
              </a:rPr>
              <a:t> یک </a:t>
            </a:r>
            <a:r>
              <a:rPr lang="fa-IR" sz="2000" b="1" dirty="0">
                <a:cs typeface="B Nazanin" panose="00000400000000000000" pitchFamily="2" charset="-78"/>
              </a:rPr>
              <a:t>رفتار همدلانه است که </a:t>
            </a:r>
            <a:r>
              <a:rPr lang="fa-IR" sz="2000" b="1" dirty="0">
                <a:cs typeface="B Nazanin" panose="00000400000000000000" pitchFamily="2" charset="-78"/>
              </a:rPr>
              <a:t>چیزی </a:t>
            </a:r>
            <a:r>
              <a:rPr lang="fa-IR" sz="2000" b="1" dirty="0">
                <a:cs typeface="B Nazanin" panose="00000400000000000000" pitchFamily="2" charset="-78"/>
              </a:rPr>
              <a:t>درباره موقعیت بیمار پیدا می شود که </a:t>
            </a:r>
            <a:r>
              <a:rPr lang="fa-IR" sz="2000" b="1" dirty="0">
                <a:cs typeface="B Nazanin" panose="00000400000000000000" pitchFamily="2" charset="-78"/>
              </a:rPr>
              <a:t>فرد می </a:t>
            </a:r>
            <a:r>
              <a:rPr lang="fa-IR" sz="2000" b="1" dirty="0">
                <a:cs typeface="B Nazanin" panose="00000400000000000000" pitchFamily="2" charset="-78"/>
              </a:rPr>
              <a:t>تواند با آن </a:t>
            </a:r>
            <a:r>
              <a:rPr lang="fa-IR" sz="2000" b="1" dirty="0">
                <a:cs typeface="B Nazanin" panose="00000400000000000000" pitchFamily="2" charset="-78"/>
              </a:rPr>
              <a:t>موافقت کند که در </a:t>
            </a:r>
            <a:r>
              <a:rPr lang="fa-IR" sz="2000" b="1" dirty="0">
                <a:cs typeface="B Nazanin" panose="00000400000000000000" pitchFamily="2" charset="-78"/>
              </a:rPr>
              <a:t>ایجاد ارتباط با بیمار بسیار موثر باشد</a:t>
            </a:r>
            <a:r>
              <a:rPr lang="fa-IR" sz="2000" b="1" dirty="0">
                <a:cs typeface="B Nazanin" panose="00000400000000000000" pitchFamily="2" charset="-78"/>
              </a:rPr>
              <a:t>.</a:t>
            </a:r>
            <a:endParaRPr lang="en-US" sz="2000" b="1" dirty="0">
              <a:cs typeface="B Nazanin" panose="00000400000000000000" pitchFamily="2" charset="-78"/>
            </a:endParaRPr>
          </a:p>
          <a:p>
            <a:pPr algn="r" rtl="1"/>
            <a:r>
              <a:rPr lang="fa-IR" sz="2000" b="1" dirty="0">
                <a:cs typeface="B Nazanin" panose="00000400000000000000" pitchFamily="2" charset="-78"/>
              </a:rPr>
              <a:t> </a:t>
            </a:r>
            <a:r>
              <a:rPr lang="fa-IR" sz="2000" b="1" dirty="0">
                <a:cs typeface="B Nazanin" panose="00000400000000000000" pitchFamily="2" charset="-78"/>
              </a:rPr>
              <a:t>سه راه برای توافق با بیمار وجود </a:t>
            </a:r>
            <a:r>
              <a:rPr lang="fa-IR" sz="2000" b="1" dirty="0">
                <a:cs typeface="B Nazanin" panose="00000400000000000000" pitchFamily="2" charset="-78"/>
              </a:rPr>
              <a:t>دارد</a:t>
            </a:r>
            <a:r>
              <a:rPr lang="en-US" sz="2000" b="1" dirty="0">
                <a:cs typeface="B Nazanin" panose="00000400000000000000" pitchFamily="2" charset="-78"/>
              </a:rPr>
              <a:t>:</a:t>
            </a:r>
          </a:p>
          <a:p>
            <a:pPr algn="r" rtl="1"/>
            <a:r>
              <a:rPr lang="fa-IR" sz="2000" b="1" dirty="0">
                <a:cs typeface="B Nazanin" panose="00000400000000000000" pitchFamily="2" charset="-78"/>
              </a:rPr>
              <a:t>موافقت  </a:t>
            </a:r>
            <a:r>
              <a:rPr lang="fa-IR" sz="2000" b="1" dirty="0">
                <a:cs typeface="B Nazanin" panose="00000400000000000000" pitchFamily="2" charset="-78"/>
              </a:rPr>
              <a:t>با </a:t>
            </a:r>
            <a:r>
              <a:rPr lang="fa-IR" sz="2000" b="1" dirty="0">
                <a:cs typeface="B Nazanin" panose="00000400000000000000" pitchFamily="2" charset="-78"/>
              </a:rPr>
              <a:t>واقعیت: </a:t>
            </a:r>
            <a:r>
              <a:rPr lang="fa-IR" sz="2000" b="1" dirty="0">
                <a:cs typeface="B Nazanin" panose="00000400000000000000" pitchFamily="2" charset="-78"/>
              </a:rPr>
              <a:t>اگر بیمار پس از 3 </a:t>
            </a:r>
            <a:r>
              <a:rPr lang="fa-IR" sz="2000" b="1" dirty="0">
                <a:cs typeface="B Nazanin" panose="00000400000000000000" pitchFamily="2" charset="-78"/>
              </a:rPr>
              <a:t>بار تلاش ناموفق پرستار برای </a:t>
            </a:r>
            <a:r>
              <a:rPr lang="fa-IR" sz="2000" b="1" dirty="0">
                <a:cs typeface="B Nazanin" panose="00000400000000000000" pitchFamily="2" charset="-78"/>
              </a:rPr>
              <a:t>گرفتن خون خود آشفته </a:t>
            </a:r>
            <a:r>
              <a:rPr lang="fa-IR" sz="2000" b="1" dirty="0">
                <a:cs typeface="B Nazanin" panose="00000400000000000000" pitchFamily="2" charset="-78"/>
              </a:rPr>
              <a:t>شود </a:t>
            </a:r>
            <a:r>
              <a:rPr lang="fa-IR" sz="2000" b="1" dirty="0">
                <a:cs typeface="B Nazanin" panose="00000400000000000000" pitchFamily="2" charset="-78"/>
              </a:rPr>
              <a:t>، می توان گفت ، </a:t>
            </a:r>
            <a:r>
              <a:rPr lang="fa-IR" sz="2000" b="1" dirty="0">
                <a:cs typeface="B Nazanin" panose="00000400000000000000" pitchFamily="2" charset="-78"/>
              </a:rPr>
              <a:t>«بله، </a:t>
            </a:r>
            <a:r>
              <a:rPr lang="fa-IR" sz="2000" b="1" dirty="0">
                <a:cs typeface="B Nazanin" panose="00000400000000000000" pitchFamily="2" charset="-78"/>
              </a:rPr>
              <a:t>او 3 بار شما را </a:t>
            </a:r>
            <a:r>
              <a:rPr lang="fa-IR" sz="2000" b="1" dirty="0">
                <a:cs typeface="B Nazanin" panose="00000400000000000000" pitchFamily="2" charset="-78"/>
              </a:rPr>
              <a:t>سوراخ کرده است</a:t>
            </a:r>
            <a:r>
              <a:rPr lang="fa-IR" sz="2000" b="1" dirty="0">
                <a:cs typeface="B Nazanin" panose="00000400000000000000" pitchFamily="2" charset="-78"/>
              </a:rPr>
              <a:t>. مشکلی ندارید </a:t>
            </a:r>
            <a:r>
              <a:rPr lang="fa-IR" sz="2000" b="1" dirty="0">
                <a:cs typeface="B Nazanin" panose="00000400000000000000" pitchFamily="2" charset="-78"/>
              </a:rPr>
              <a:t>که من انجام دهم؟ '‘</a:t>
            </a:r>
            <a:endParaRPr lang="en-US" sz="2000" b="1" dirty="0">
              <a:cs typeface="B Nazanin" panose="00000400000000000000" pitchFamily="2" charset="-78"/>
            </a:endParaRPr>
          </a:p>
          <a:p>
            <a:pPr algn="r" rtl="1"/>
            <a:r>
              <a:rPr lang="fa-IR" sz="2000" b="1" dirty="0">
                <a:cs typeface="B Nazanin" panose="00000400000000000000" pitchFamily="2" charset="-78"/>
              </a:rPr>
              <a:t>موافقت با اصول: </a:t>
            </a:r>
            <a:r>
              <a:rPr lang="fa-IR" sz="2000" b="1" dirty="0">
                <a:cs typeface="B Nazanin" panose="00000400000000000000" pitchFamily="2" charset="-78"/>
              </a:rPr>
              <a:t>برای بیمار </a:t>
            </a:r>
            <a:r>
              <a:rPr lang="fa-IR" sz="2000" b="1" dirty="0">
                <a:cs typeface="B Nazanin" panose="00000400000000000000" pitchFamily="2" charset="-78"/>
              </a:rPr>
              <a:t>آژیته ای که از بی احترامی پلیس به خود شکایت </a:t>
            </a:r>
            <a:r>
              <a:rPr lang="fa-IR" sz="2000" b="1" dirty="0">
                <a:cs typeface="B Nazanin" panose="00000400000000000000" pitchFamily="2" charset="-78"/>
              </a:rPr>
              <a:t>می </a:t>
            </a:r>
            <a:r>
              <a:rPr lang="fa-IR" sz="2000" b="1" dirty="0">
                <a:cs typeface="B Nazanin" panose="00000400000000000000" pitchFamily="2" charset="-78"/>
              </a:rPr>
              <a:t>کند، </a:t>
            </a:r>
            <a:r>
              <a:rPr lang="fa-IR" sz="2000" b="1" dirty="0">
                <a:cs typeface="B Nazanin" panose="00000400000000000000" pitchFamily="2" charset="-78"/>
              </a:rPr>
              <a:t>لازم نیست که صحت </a:t>
            </a:r>
            <a:r>
              <a:rPr lang="fa-IR" sz="2000" b="1" dirty="0">
                <a:cs typeface="B Nazanin" panose="00000400000000000000" pitchFamily="2" charset="-78"/>
              </a:rPr>
              <a:t>حرف او </a:t>
            </a:r>
            <a:r>
              <a:rPr lang="fa-IR" sz="2000" b="1" dirty="0">
                <a:cs typeface="B Nazanin" panose="00000400000000000000" pitchFamily="2" charset="-78"/>
              </a:rPr>
              <a:t>را بپذیرید اما می توانید </a:t>
            </a:r>
            <a:r>
              <a:rPr lang="fa-IR" sz="2000" b="1" dirty="0">
                <a:cs typeface="B Nazanin" panose="00000400000000000000" pitchFamily="2" charset="-78"/>
              </a:rPr>
              <a:t>با این </a:t>
            </a:r>
            <a:r>
              <a:rPr lang="fa-IR" sz="2000" b="1" dirty="0">
                <a:cs typeface="B Nazanin" panose="00000400000000000000" pitchFamily="2" charset="-78"/>
              </a:rPr>
              <a:t>اصل "من معتقدم با همه باید احترام رفتار شود." </a:t>
            </a:r>
            <a:r>
              <a:rPr lang="fa-IR" sz="2000" b="1" dirty="0">
                <a:cs typeface="B Nazanin" panose="00000400000000000000" pitchFamily="2" charset="-78"/>
              </a:rPr>
              <a:t>موافقت کنید.</a:t>
            </a:r>
          </a:p>
          <a:p>
            <a:pPr algn="r" rtl="1"/>
            <a:r>
              <a:rPr lang="fa-IR" sz="2000" b="1" dirty="0">
                <a:cs typeface="B Nazanin" panose="00000400000000000000" pitchFamily="2" charset="-78"/>
              </a:rPr>
              <a:t>موافقت با احتمالات: </a:t>
            </a:r>
            <a:r>
              <a:rPr lang="fa-IR" sz="2000" b="1" dirty="0">
                <a:cs typeface="B Nazanin" panose="00000400000000000000" pitchFamily="2" charset="-78"/>
              </a:rPr>
              <a:t>اگر بیمار به دلیل انتظار برای </a:t>
            </a:r>
            <a:r>
              <a:rPr lang="fa-IR" sz="2000" b="1" dirty="0">
                <a:cs typeface="B Nazanin" panose="00000400000000000000" pitchFamily="2" charset="-78"/>
              </a:rPr>
              <a:t>دیدن پزشک </a:t>
            </a:r>
            <a:r>
              <a:rPr lang="fa-IR" sz="2000" b="1" dirty="0">
                <a:cs typeface="B Nazanin" panose="00000400000000000000" pitchFamily="2" charset="-78"/>
              </a:rPr>
              <a:t>تحریک </a:t>
            </a:r>
            <a:r>
              <a:rPr lang="fa-IR" sz="2000" b="1" dirty="0">
                <a:cs typeface="B Nazanin" panose="00000400000000000000" pitchFamily="2" charset="-78"/>
              </a:rPr>
              <a:t>پذیر شده </a:t>
            </a:r>
            <a:r>
              <a:rPr lang="fa-IR" sz="2000" b="1" dirty="0">
                <a:cs typeface="B Nazanin" panose="00000400000000000000" pitchFamily="2" charset="-78"/>
              </a:rPr>
              <a:t>باشد و اظهار </a:t>
            </a:r>
            <a:r>
              <a:rPr lang="fa-IR" sz="2000" b="1" dirty="0">
                <a:cs typeface="B Nazanin" panose="00000400000000000000" pitchFamily="2" charset="-78"/>
              </a:rPr>
              <a:t>می کند </a:t>
            </a:r>
            <a:r>
              <a:rPr lang="fa-IR" sz="2000" b="1" dirty="0">
                <a:cs typeface="B Nazanin" panose="00000400000000000000" pitchFamily="2" charset="-78"/>
              </a:rPr>
              <a:t>که </a:t>
            </a:r>
            <a:r>
              <a:rPr lang="fa-IR" sz="2000" b="1" dirty="0">
                <a:cs typeface="B Nazanin" panose="00000400000000000000" pitchFamily="2" charset="-78"/>
              </a:rPr>
              <a:t>ناراحت </a:t>
            </a:r>
            <a:r>
              <a:rPr lang="fa-IR" sz="2000" b="1" dirty="0">
                <a:cs typeface="B Nazanin" panose="00000400000000000000" pitchFamily="2" charset="-78"/>
              </a:rPr>
              <a:t>است ، پاسخ مناسب این خواهد </a:t>
            </a:r>
            <a:r>
              <a:rPr lang="fa-IR" sz="2000" b="1" dirty="0">
                <a:cs typeface="B Nazanin" panose="00000400000000000000" pitchFamily="2" charset="-78"/>
              </a:rPr>
              <a:t>بود، </a:t>
            </a:r>
            <a:r>
              <a:rPr lang="fa-IR" sz="2000" b="1" dirty="0">
                <a:cs typeface="B Nazanin" panose="00000400000000000000" pitchFamily="2" charset="-78"/>
              </a:rPr>
              <a:t>"احتمالاً بیماران دیگری </a:t>
            </a:r>
            <a:r>
              <a:rPr lang="fa-IR" sz="2000" b="1" dirty="0">
                <a:cs typeface="B Nazanin" panose="00000400000000000000" pitchFamily="2" charset="-78"/>
              </a:rPr>
              <a:t>نیز هستند </a:t>
            </a:r>
            <a:r>
              <a:rPr lang="fa-IR" sz="2000" b="1" dirty="0">
                <a:cs typeface="B Nazanin" panose="00000400000000000000" pitchFamily="2" charset="-78"/>
              </a:rPr>
              <a:t>که ناراحت می شوند</a:t>
            </a:r>
            <a:r>
              <a:rPr lang="fa-IR" sz="2000" b="1" dirty="0">
                <a:cs typeface="B Nazanin" panose="00000400000000000000" pitchFamily="2" charset="-78"/>
              </a:rPr>
              <a:t>."</a:t>
            </a:r>
            <a:endParaRPr lang="en-US" sz="2000" b="1" dirty="0">
              <a:cs typeface="B Nazanin" panose="00000400000000000000" pitchFamily="2" charset="-78"/>
            </a:endParaRPr>
          </a:p>
          <a:p>
            <a:pPr algn="r" rtl="1"/>
            <a:r>
              <a:rPr lang="fa-IR" sz="2000" b="1" dirty="0">
                <a:cs typeface="B Nazanin" panose="00000400000000000000" pitchFamily="2" charset="-78"/>
              </a:rPr>
              <a:t>با </a:t>
            </a:r>
            <a:r>
              <a:rPr lang="fa-IR" sz="2000" b="1" dirty="0">
                <a:cs typeface="B Nazanin" panose="00000400000000000000" pitchFamily="2" charset="-78"/>
              </a:rPr>
              <a:t>استفاده از این روش </a:t>
            </a:r>
            <a:r>
              <a:rPr lang="fa-IR" sz="2000" b="1" dirty="0">
                <a:cs typeface="B Nazanin" panose="00000400000000000000" pitchFamily="2" charset="-78"/>
              </a:rPr>
              <a:t>ها، </a:t>
            </a:r>
            <a:r>
              <a:rPr lang="fa-IR" sz="2000" b="1" dirty="0">
                <a:cs typeface="B Nazanin" panose="00000400000000000000" pitchFamily="2" charset="-78"/>
              </a:rPr>
              <a:t>معمولاً یافتن راهی برای موافقت آسان است </a:t>
            </a:r>
            <a:r>
              <a:rPr lang="fa-IR" sz="2000" b="1" dirty="0">
                <a:cs typeface="B Nazanin" panose="00000400000000000000" pitchFamily="2" charset="-78"/>
              </a:rPr>
              <a:t>و </a:t>
            </a:r>
            <a:r>
              <a:rPr lang="fa-IR" sz="2000" b="1" dirty="0">
                <a:cs typeface="B Nazanin" panose="00000400000000000000" pitchFamily="2" charset="-78"/>
              </a:rPr>
              <a:t>باید تا آنجا که ممکن است با بیمار توافق کنید. </a:t>
            </a:r>
            <a:endParaRPr lang="en-US" sz="2000" b="1"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solidFill>
                  <a:prstClr val="white"/>
                </a:solidFill>
                <a:effectLst>
                  <a:outerShdw blurRad="38100" dist="38100" dir="2700000" algn="tl">
                    <a:srgbClr val="000000">
                      <a:alpha val="43137"/>
                    </a:srgbClr>
                  </a:outerShdw>
                </a:effectLst>
                <a:cs typeface="B Titr" panose="00000700000000000000" pitchFamily="2" charset="-78"/>
              </a:rPr>
              <a:t>حوزه 7: </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موافقت کنید یا </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بر </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سر عدم </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توافق به توافق برسید.</a:t>
            </a:r>
            <a:endParaRPr lang="en-US" sz="28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33552871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lnSpc>
                <a:spcPct val="150000"/>
              </a:lnSpc>
            </a:pPr>
            <a:r>
              <a:rPr lang="fa-IR" dirty="0">
                <a:cs typeface="B Nazanin" panose="00000400000000000000" pitchFamily="2" charset="-78"/>
              </a:rPr>
              <a:t>پزشکان ممکن است در موقعیتی قرار بگیرند که از آنها خواسته شود با یک </a:t>
            </a:r>
            <a:r>
              <a:rPr lang="fa-IR" dirty="0" smtClean="0">
                <a:cs typeface="B Nazanin" panose="00000400000000000000" pitchFamily="2" charset="-78"/>
              </a:rPr>
              <a:t>هذیان واضح یا موضوع </a:t>
            </a:r>
            <a:r>
              <a:rPr lang="fa-IR" dirty="0">
                <a:cs typeface="B Nazanin" panose="00000400000000000000" pitchFamily="2" charset="-78"/>
              </a:rPr>
              <a:t>دیگری که پزشک </a:t>
            </a:r>
            <a:r>
              <a:rPr lang="fa-IR" dirty="0" smtClean="0">
                <a:cs typeface="B Nazanin" panose="00000400000000000000" pitchFamily="2" charset="-78"/>
              </a:rPr>
              <a:t>نسبت به آن دانش ندارد، موافقت کنند. </a:t>
            </a:r>
            <a:r>
              <a:rPr lang="fa-IR" dirty="0">
                <a:cs typeface="B Nazanin" panose="00000400000000000000" pitchFamily="2" charset="-78"/>
              </a:rPr>
              <a:t>در این </a:t>
            </a:r>
            <a:r>
              <a:rPr lang="fa-IR" dirty="0" smtClean="0">
                <a:cs typeface="B Nazanin" panose="00000400000000000000" pitchFamily="2" charset="-78"/>
              </a:rPr>
              <a:t>شرایط، </a:t>
            </a:r>
            <a:r>
              <a:rPr lang="fa-IR" dirty="0">
                <a:cs typeface="B Nazanin" panose="00000400000000000000" pitchFamily="2" charset="-78"/>
              </a:rPr>
              <a:t>تصدیق کنید که هرگز آنچه بیمار تجربه می کند را تجربه نکرده </a:t>
            </a:r>
            <a:r>
              <a:rPr lang="fa-IR" dirty="0" smtClean="0">
                <a:cs typeface="B Nazanin" panose="00000400000000000000" pitchFamily="2" charset="-78"/>
              </a:rPr>
              <a:t>اید، </a:t>
            </a:r>
            <a:r>
              <a:rPr lang="fa-IR" dirty="0">
                <a:cs typeface="B Nazanin" panose="00000400000000000000" pitchFamily="2" charset="-78"/>
              </a:rPr>
              <a:t>اما اعتقاد دارید که او چنین تجربه ای را </a:t>
            </a:r>
            <a:r>
              <a:rPr lang="fa-IR" dirty="0" smtClean="0">
                <a:cs typeface="B Nazanin" panose="00000400000000000000" pitchFamily="2" charset="-78"/>
              </a:rPr>
              <a:t>دارد.</a:t>
            </a:r>
            <a:endParaRPr lang="fa-IR" dirty="0">
              <a:cs typeface="B Nazanin" panose="00000400000000000000" pitchFamily="2" charset="-78"/>
            </a:endParaRPr>
          </a:p>
          <a:p>
            <a:pPr algn="r" rtl="1">
              <a:lnSpc>
                <a:spcPct val="150000"/>
              </a:lnSpc>
            </a:pPr>
            <a:r>
              <a:rPr lang="fa-IR" dirty="0" smtClean="0">
                <a:cs typeface="B Nazanin" panose="00000400000000000000" pitchFamily="2" charset="-78"/>
              </a:rPr>
              <a:t>با </a:t>
            </a:r>
            <a:r>
              <a:rPr lang="fa-IR" dirty="0">
                <a:cs typeface="B Nazanin" panose="00000400000000000000" pitchFamily="2" charset="-78"/>
              </a:rPr>
              <a:t>این </a:t>
            </a:r>
            <a:r>
              <a:rPr lang="fa-IR" dirty="0" smtClean="0">
                <a:cs typeface="B Nazanin" panose="00000400000000000000" pitchFamily="2" charset="-78"/>
              </a:rPr>
              <a:t>حال، </a:t>
            </a:r>
            <a:r>
              <a:rPr lang="fa-IR" dirty="0">
                <a:cs typeface="B Nazanin" panose="00000400000000000000" pitchFamily="2" charset="-78"/>
              </a:rPr>
              <a:t>اگر راهی برای توافق صادقانه با بیمار وجود </a:t>
            </a:r>
            <a:r>
              <a:rPr lang="fa-IR" dirty="0" smtClean="0">
                <a:cs typeface="B Nazanin" panose="00000400000000000000" pitchFamily="2" charset="-78"/>
              </a:rPr>
              <a:t>ندارد، بر سر عدم توافق، به توافق برسید.</a:t>
            </a:r>
            <a:endParaRPr lang="en-US" dirty="0">
              <a:cs typeface="B Nazanin" panose="00000400000000000000" pitchFamily="2" charset="-78"/>
            </a:endParaRPr>
          </a:p>
          <a:p>
            <a:endParaRPr lang="en-US" dirty="0"/>
          </a:p>
        </p:txBody>
      </p:sp>
      <p:sp>
        <p:nvSpPr>
          <p:cNvPr id="4" name="Rectangle 3"/>
          <p:cNvSpPr/>
          <p:nvPr/>
        </p:nvSpPr>
        <p:spPr>
          <a:xfrm>
            <a:off x="2644177" y="408720"/>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solidFill>
                  <a:prstClr val="white"/>
                </a:solidFill>
                <a:effectLst>
                  <a:outerShdw blurRad="38100" dist="38100" dir="2700000" algn="tl">
                    <a:srgbClr val="000000">
                      <a:alpha val="43137"/>
                    </a:srgbClr>
                  </a:outerShdw>
                </a:effectLst>
                <a:cs typeface="B Titr" panose="00000700000000000000" pitchFamily="2" charset="-78"/>
              </a:rPr>
              <a:t>حوزه 7: </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موافقت کنید یا </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بر </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سر عدم </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توافق به توافق برسید.</a:t>
            </a:r>
            <a:endParaRPr lang="en-US" sz="28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617" y="357892"/>
            <a:ext cx="933450" cy="1106261"/>
          </a:xfrm>
          <a:prstGeom prst="rect">
            <a:avLst/>
          </a:prstGeom>
        </p:spPr>
      </p:pic>
    </p:spTree>
    <p:extLst>
      <p:ext uri="{BB962C8B-B14F-4D97-AF65-F5344CB8AC3E}">
        <p14:creationId xmlns:p14="http://schemas.microsoft.com/office/powerpoint/2010/main" val="29718073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1" y="1402080"/>
            <a:ext cx="8347673" cy="5334000"/>
          </a:xfrm>
        </p:spPr>
        <p:txBody>
          <a:bodyPr/>
          <a:lstStyle/>
          <a:p>
            <a:pPr algn="just" rtl="1">
              <a:lnSpc>
                <a:spcPct val="150000"/>
              </a:lnSpc>
            </a:pPr>
            <a:r>
              <a:rPr lang="fa-IR" sz="2000" b="1" dirty="0">
                <a:solidFill>
                  <a:srgbClr val="A20000"/>
                </a:solidFill>
                <a:cs typeface="B Nazanin" panose="00000400000000000000" pitchFamily="2" charset="-78"/>
              </a:rPr>
              <a:t>توصیه اصلی: شرایط اساسی کار را تعیین کنید</a:t>
            </a:r>
            <a:r>
              <a:rPr lang="fa-IR" sz="2000" b="1" dirty="0">
                <a:solidFill>
                  <a:srgbClr val="A20000"/>
                </a:solidFill>
                <a:cs typeface="B Nazanin" panose="00000400000000000000" pitchFamily="2" charset="-78"/>
              </a:rPr>
              <a:t>.</a:t>
            </a:r>
          </a:p>
          <a:p>
            <a:pPr algn="just" rtl="1">
              <a:lnSpc>
                <a:spcPct val="150000"/>
              </a:lnSpc>
            </a:pPr>
            <a:r>
              <a:rPr lang="fa-IR" sz="2000" b="1" dirty="0">
                <a:cs typeface="B Nazanin" panose="00000400000000000000" pitchFamily="2" charset="-78"/>
              </a:rPr>
              <a:t>بسیار </a:t>
            </a:r>
            <a:r>
              <a:rPr lang="fa-IR" sz="2000" b="1" dirty="0">
                <a:cs typeface="B Nazanin" panose="00000400000000000000" pitchFamily="2" charset="-78"/>
              </a:rPr>
              <a:t>مهم است که بیمار در مورد رفتارهای قابل قبول به وضوح مطلع شود</a:t>
            </a:r>
            <a:r>
              <a:rPr lang="fa-IR" sz="2000" b="1" dirty="0">
                <a:cs typeface="B Nazanin" panose="00000400000000000000" pitchFamily="2" charset="-78"/>
              </a:rPr>
              <a:t>.</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 </a:t>
            </a:r>
            <a:r>
              <a:rPr lang="fa-IR" sz="2000" b="1" dirty="0">
                <a:cs typeface="B Nazanin" panose="00000400000000000000" pitchFamily="2" charset="-78"/>
              </a:rPr>
              <a:t>به بیمار بگویید آسیب دیدن وی یا دیگران غیرقابل قبول است. </a:t>
            </a:r>
            <a:endParaRPr lang="fa-IR" sz="2000" b="1" dirty="0">
              <a:cs typeface="B Nazanin" panose="00000400000000000000" pitchFamily="2" charset="-78"/>
            </a:endParaRPr>
          </a:p>
          <a:p>
            <a:pPr algn="just" rtl="1">
              <a:lnSpc>
                <a:spcPct val="150000"/>
              </a:lnSpc>
            </a:pPr>
            <a:r>
              <a:rPr lang="fa-IR" sz="2000" b="1" dirty="0">
                <a:cs typeface="B Nazanin" panose="00000400000000000000" pitchFamily="2" charset="-78"/>
              </a:rPr>
              <a:t>در </a:t>
            </a:r>
            <a:r>
              <a:rPr lang="fa-IR" sz="2000" b="1" dirty="0">
                <a:cs typeface="B Nazanin" panose="00000400000000000000" pitchFamily="2" charset="-78"/>
              </a:rPr>
              <a:t>صورت لزوم، به بیمار بگویید که در صورت آزار به شخصی ممکن است دستگیر و تحت پیگرد قانونی قرار </a:t>
            </a:r>
            <a:r>
              <a:rPr lang="fa-IR" sz="2000" b="1" dirty="0">
                <a:cs typeface="B Nazanin" panose="00000400000000000000" pitchFamily="2" charset="-78"/>
              </a:rPr>
              <a:t>بگیرد</a:t>
            </a:r>
            <a:r>
              <a:rPr lang="fa-IR" sz="2000" b="1" dirty="0">
                <a:cs typeface="B Nazanin" panose="00000400000000000000" pitchFamily="2" charset="-78"/>
              </a:rPr>
              <a:t>. </a:t>
            </a:r>
            <a:endParaRPr lang="fa-IR" sz="2000" b="1" dirty="0">
              <a:cs typeface="B Nazanin" panose="00000400000000000000" pitchFamily="2" charset="-78"/>
            </a:endParaRPr>
          </a:p>
          <a:p>
            <a:pPr algn="just" rtl="1">
              <a:lnSpc>
                <a:spcPct val="150000"/>
              </a:lnSpc>
            </a:pPr>
            <a:r>
              <a:rPr lang="fa-IR" sz="2000" b="1" dirty="0">
                <a:solidFill>
                  <a:schemeClr val="accent6">
                    <a:lumMod val="50000"/>
                  </a:schemeClr>
                </a:solidFill>
                <a:cs typeface="B Nazanin" panose="00000400000000000000" pitchFamily="2" charset="-78"/>
              </a:rPr>
              <a:t>این </a:t>
            </a:r>
            <a:r>
              <a:rPr lang="fa-IR" sz="2000" b="1" dirty="0">
                <a:solidFill>
                  <a:schemeClr val="accent6">
                    <a:lumMod val="50000"/>
                  </a:schemeClr>
                </a:solidFill>
                <a:cs typeface="B Nazanin" panose="00000400000000000000" pitchFamily="2" charset="-78"/>
              </a:rPr>
              <a:t>باید به صورت </a:t>
            </a:r>
            <a:r>
              <a:rPr lang="fa-IR" sz="2000" b="1" dirty="0">
                <a:solidFill>
                  <a:schemeClr val="accent6">
                    <a:lumMod val="50000"/>
                  </a:schemeClr>
                </a:solidFill>
                <a:cs typeface="B Nazanin" panose="00000400000000000000" pitchFamily="2" charset="-78"/>
              </a:rPr>
              <a:t>واقعیت(</a:t>
            </a:r>
            <a:r>
              <a:rPr lang="en-US" sz="2000" b="1" dirty="0">
                <a:solidFill>
                  <a:schemeClr val="accent6">
                    <a:lumMod val="50000"/>
                  </a:schemeClr>
                </a:solidFill>
                <a:cs typeface="B Nazanin" panose="00000400000000000000" pitchFamily="2" charset="-78"/>
              </a:rPr>
              <a:t>matter-of-fact</a:t>
            </a:r>
            <a:r>
              <a:rPr lang="fa-IR" sz="2000" b="1" dirty="0">
                <a:solidFill>
                  <a:schemeClr val="accent6">
                    <a:lumMod val="50000"/>
                  </a:schemeClr>
                </a:solidFill>
                <a:cs typeface="B Nazanin" panose="00000400000000000000" pitchFamily="2" charset="-78"/>
              </a:rPr>
              <a:t>) و نه به عنوان یک تهدید ابلاغ شود</a:t>
            </a:r>
            <a:r>
              <a:rPr lang="en-US" sz="2000" b="1" dirty="0">
                <a:solidFill>
                  <a:schemeClr val="accent6">
                    <a:lumMod val="50000"/>
                  </a:schemeClr>
                </a:solidFill>
                <a:cs typeface="B Nazanin" panose="00000400000000000000" pitchFamily="2" charset="-78"/>
              </a:rPr>
              <a:t>.</a:t>
            </a:r>
            <a:endParaRPr lang="en-US" sz="2000" b="1" dirty="0">
              <a:solidFill>
                <a:schemeClr val="accent6">
                  <a:lumMod val="50000"/>
                </a:schemeClr>
              </a:solidFill>
              <a:cs typeface="B Nazanin" panose="000004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
        <p:nvSpPr>
          <p:cNvPr id="6" name="Rectangle 5"/>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a:solidFill>
                  <a:prstClr val="white"/>
                </a:solidFill>
                <a:effectLst>
                  <a:outerShdw blurRad="38100" dist="38100" dir="2700000" algn="tl">
                    <a:srgbClr val="000000">
                      <a:alpha val="43137"/>
                    </a:srgbClr>
                  </a:outerShdw>
                </a:effectLst>
                <a:cs typeface="B Titr" panose="00000700000000000000" pitchFamily="2" charset="-78"/>
              </a:rPr>
              <a:t>حوزه 8</a:t>
            </a:r>
            <a:r>
              <a:rPr lang="fa-IR" sz="2400" dirty="0">
                <a:solidFill>
                  <a:prstClr val="white"/>
                </a:solidFill>
                <a:effectLst>
                  <a:outerShdw blurRad="38100" dist="38100" dir="2700000" algn="tl">
                    <a:srgbClr val="000000">
                      <a:alpha val="43137"/>
                    </a:srgbClr>
                  </a:outerShdw>
                </a:effectLst>
                <a:cs typeface="B Titr" panose="00000700000000000000" pitchFamily="2" charset="-78"/>
              </a:rPr>
              <a:t>: قانون وضع کنید و محدودیت های مشخصی را تعیین کنید</a:t>
            </a:r>
            <a:endParaRPr lang="en-US" sz="2400" dirty="0">
              <a:solidFill>
                <a:prstClr val="white"/>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57279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9300" y="1307683"/>
            <a:ext cx="8229600" cy="4389120"/>
          </a:xfrm>
        </p:spPr>
        <p:txBody>
          <a:bodyPr>
            <a:normAutofit/>
          </a:bodyPr>
          <a:lstStyle/>
          <a:p>
            <a:pPr algn="just" rtl="1">
              <a:lnSpc>
                <a:spcPct val="150000"/>
              </a:lnSpc>
            </a:pPr>
            <a:r>
              <a:rPr lang="ar-SA" sz="2400" dirty="0">
                <a:cs typeface="B Nazanin" panose="00000400000000000000" pitchFamily="2" charset="-78"/>
              </a:rPr>
              <a:t>در </a:t>
            </a:r>
            <a:r>
              <a:rPr lang="ar-SA" sz="2400" dirty="0">
                <a:cs typeface="B Nazanin" panose="00000400000000000000" pitchFamily="2" charset="-78"/>
              </a:rPr>
              <a:t>مطالعه­ای، بستری بیماران مبتلا به اختلالات روانپزشکی ارگانیک مثل دمانس و بیماران مبتلا به اختلالات عملکردی نظیر اسکیزوفرنی در یک بخش مشترک با افزایش سقوط بیمار همراه بود زیرا بنا به تجربه مشارکت­کنندگان بیماران مبتلا به دمانس بینش ندارند، تهاجمی هستند و با سایر بیماران درگیر </a:t>
            </a:r>
            <a:r>
              <a:rPr lang="ar-SA" sz="2400" dirty="0">
                <a:cs typeface="B Nazanin" panose="00000400000000000000" pitchFamily="2" charset="-78"/>
              </a:rPr>
              <a:t>می­شوند(</a:t>
            </a:r>
            <a:r>
              <a:rPr lang="en-US" sz="2400" dirty="0" err="1"/>
              <a:t>Wynaden</a:t>
            </a:r>
            <a:r>
              <a:rPr lang="fa-IR" sz="2400" dirty="0"/>
              <a:t>، </a:t>
            </a:r>
            <a:r>
              <a:rPr lang="fa-IR" sz="2400" dirty="0">
                <a:cs typeface="B Nazanin" panose="00000400000000000000" pitchFamily="2" charset="-78"/>
              </a:rPr>
              <a:t>2016</a:t>
            </a:r>
            <a:r>
              <a:rPr lang="ar-SA" sz="2400" dirty="0">
                <a:cs typeface="B Nazanin" panose="00000400000000000000" pitchFamily="2" charset="-78"/>
              </a:rPr>
              <a:t>). </a:t>
            </a:r>
            <a:endParaRPr lang="fa-IR" sz="2400" dirty="0">
              <a:cs typeface="B Nazanin" panose="00000400000000000000" pitchFamily="2" charset="-78"/>
            </a:endParaRPr>
          </a:p>
          <a:p>
            <a:pPr algn="just" rtl="1">
              <a:lnSpc>
                <a:spcPct val="150000"/>
              </a:lnSpc>
            </a:pPr>
            <a:r>
              <a:rPr lang="ar-SA" sz="2400" dirty="0">
                <a:cs typeface="B Nazanin" panose="00000400000000000000" pitchFamily="2" charset="-78"/>
              </a:rPr>
              <a:t>بیماران </a:t>
            </a:r>
            <a:r>
              <a:rPr lang="ar-SA" sz="2400" dirty="0">
                <a:cs typeface="B Nazanin" panose="00000400000000000000" pitchFamily="2" charset="-78"/>
              </a:rPr>
              <a:t>در مطالعه­ی </a:t>
            </a:r>
            <a:r>
              <a:rPr lang="en-US" sz="2400" dirty="0" err="1">
                <a:cs typeface="B Nazanin" panose="00000400000000000000" pitchFamily="2" charset="-78"/>
              </a:rPr>
              <a:t>Quirka</a:t>
            </a:r>
            <a:r>
              <a:rPr lang="ar-SA" sz="2400" dirty="0">
                <a:cs typeface="B Nazanin" panose="00000400000000000000" pitchFamily="2" charset="-78"/>
              </a:rPr>
              <a:t> نیز معتقد بودند که بیماران در مرحله­ی رهایی از وابستگی مواد باید جدا از سایر بیماران </a:t>
            </a:r>
            <a:r>
              <a:rPr lang="ar-SA" sz="2400" dirty="0">
                <a:cs typeface="B Nazanin" panose="00000400000000000000" pitchFamily="2" charset="-78"/>
              </a:rPr>
              <a:t>باشند(</a:t>
            </a:r>
            <a:r>
              <a:rPr lang="en-US" sz="2400" dirty="0" err="1"/>
              <a:t>Quirka</a:t>
            </a:r>
            <a:r>
              <a:rPr lang="fa-IR" sz="2400" dirty="0"/>
              <a:t>، </a:t>
            </a:r>
            <a:r>
              <a:rPr lang="fa-IR" sz="2400" dirty="0">
                <a:cs typeface="B Nazanin" panose="00000400000000000000" pitchFamily="2" charset="-78"/>
              </a:rPr>
              <a:t>2004</a:t>
            </a:r>
            <a:r>
              <a:rPr lang="ar-SA" sz="2400" dirty="0">
                <a:cs typeface="B Nazanin" panose="00000400000000000000" pitchFamily="2" charset="-78"/>
              </a:rPr>
              <a:t>).  </a:t>
            </a:r>
            <a:endParaRPr lang="en-US" sz="2400" dirty="0">
              <a:cs typeface="B Nazanin" panose="00000400000000000000" pitchFamily="2" charset="-78"/>
            </a:endParaRPr>
          </a:p>
          <a:p>
            <a:pPr algn="r" rtl="1">
              <a:lnSpc>
                <a:spcPct val="150000"/>
              </a:lnSpc>
            </a:pPr>
            <a:endParaRPr lang="fa-IR"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محیط زندگی عاری از </a:t>
            </a:r>
            <a:r>
              <a:rPr lang="fa-IR" sz="3200" dirty="0">
                <a:solidFill>
                  <a:prstClr val="white"/>
                </a:solidFill>
                <a:effectLst>
                  <a:outerShdw blurRad="38100" dist="38100" dir="2700000" algn="tl">
                    <a:srgbClr val="000000">
                      <a:alpha val="43137"/>
                    </a:srgbClr>
                  </a:outerShdw>
                </a:effectLst>
                <a:cs typeface="B Titr" panose="00000700000000000000" pitchFamily="2" charset="-78"/>
              </a:rPr>
              <a:t>حوادث</a:t>
            </a:r>
            <a:endParaRPr lang="fa-IR" sz="3200" dirty="0">
              <a:solidFill>
                <a:prstClr val="white"/>
              </a:solidFill>
              <a:cs typeface="B Titr" panose="00000700000000000000" pitchFamily="2" charset="-78"/>
            </a:endParaRPr>
          </a:p>
        </p:txBody>
      </p:sp>
      <p:pic>
        <p:nvPicPr>
          <p:cNvPr id="6"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366473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290208"/>
            <a:ext cx="8229600" cy="5125833"/>
          </a:xfrm>
        </p:spPr>
        <p:txBody>
          <a:bodyPr/>
          <a:lstStyle/>
          <a:p>
            <a:pPr algn="just" rtl="1">
              <a:lnSpc>
                <a:spcPct val="150000"/>
              </a:lnSpc>
            </a:pPr>
            <a:r>
              <a:rPr lang="fa-IR" sz="2000" b="1" dirty="0">
                <a:solidFill>
                  <a:srgbClr val="A20000"/>
                </a:solidFill>
                <a:cs typeface="B Nazanin" panose="00000400000000000000" pitchFamily="2" charset="-78"/>
              </a:rPr>
              <a:t>توصیه اصلی: تعیین محدودیت­ها باید منطقی باشد و به روشی محترمانه اجرا شود. </a:t>
            </a:r>
          </a:p>
          <a:p>
            <a:pPr algn="just" rtl="1">
              <a:lnSpc>
                <a:spcPct val="150000"/>
              </a:lnSpc>
            </a:pPr>
            <a:r>
              <a:rPr lang="fa-IR" sz="2000" b="1" dirty="0">
                <a:cs typeface="B Nazanin" panose="00000400000000000000" pitchFamily="2" charset="-78"/>
              </a:rPr>
              <a:t>محدودیت هایی را تعیین کنید که قصد و تمایل شما برای کمک را نشان دهد اما مورد </a:t>
            </a:r>
            <a:r>
              <a:rPr lang="fa-IR" sz="2000" b="1" dirty="0">
                <a:cs typeface="B Nazanin" panose="00000400000000000000" pitchFamily="2" charset="-78"/>
              </a:rPr>
              <a:t>سوءاستفاده­ی </a:t>
            </a:r>
            <a:r>
              <a:rPr lang="fa-IR" sz="2000" b="1" dirty="0">
                <a:cs typeface="B Nazanin" panose="00000400000000000000" pitchFamily="2" charset="-78"/>
              </a:rPr>
              <a:t>بیمار قرار نگیرد.</a:t>
            </a:r>
          </a:p>
          <a:p>
            <a:pPr algn="just" rtl="1">
              <a:lnSpc>
                <a:spcPct val="150000"/>
              </a:lnSpc>
            </a:pPr>
            <a:r>
              <a:rPr lang="fa-IR" sz="2000" b="1" dirty="0">
                <a:cs typeface="B Nazanin" panose="00000400000000000000" pitchFamily="2" charset="-78"/>
              </a:rPr>
              <a:t> اگر بیمار باعث ناراحتی بالینگر شده است، باید این موضوع را بیان کرد. اغلب اگر به بیمار بگوییم که رفتار او ترسناک یا تحریک کننده است مفید است. با یک جمله همدلانه همراه شود که می­گوید در صورت احساس عصبانیت، ترس و غیره پزشک، تمایل به کمک می تواند قطع شود یا حتی از روال خارج شود. </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نتیجه نهایی این است که "شرایط کار" خوب نیاز به این دارد که هم بیمار و هم پزشک با احترام با یکدیگر رفتار کنند. با احترام و عزت رفتار کردن باید دوطرفه باشد. نقض محدودیت باید منجر به یک پیامد </a:t>
            </a:r>
            <a:r>
              <a:rPr lang="fa-IR" sz="2000" b="1" dirty="0">
                <a:cs typeface="B Nazanin" panose="00000400000000000000" pitchFamily="2" charset="-78"/>
              </a:rPr>
              <a:t>شود، </a:t>
            </a:r>
            <a:r>
              <a:rPr lang="fa-IR" sz="2000" b="1" dirty="0">
                <a:cs typeface="B Nazanin" panose="00000400000000000000" pitchFamily="2" charset="-78"/>
              </a:rPr>
              <a:t>که (1) به وضوح به رفتار خاص مربوط می باشد. (2) معقول است ؛ و (3) به روشی محترمانه ارائه شده است.</a:t>
            </a:r>
            <a:endParaRPr lang="en-US" sz="2000" b="1" dirty="0">
              <a:cs typeface="B Nazanin" panose="00000400000000000000" pitchFamily="2" charset="-78"/>
            </a:endParaRPr>
          </a:p>
          <a:p>
            <a:endParaRPr lang="en-US" sz="2000" b="1" dirty="0"/>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
        <p:nvSpPr>
          <p:cNvPr id="5" name="Rectangle 4"/>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a:solidFill>
                  <a:prstClr val="white"/>
                </a:solidFill>
                <a:effectLst>
                  <a:outerShdw blurRad="38100" dist="38100" dir="2700000" algn="tl">
                    <a:srgbClr val="000000">
                      <a:alpha val="43137"/>
                    </a:srgbClr>
                  </a:outerShdw>
                </a:effectLst>
                <a:cs typeface="B Titr" panose="00000700000000000000" pitchFamily="2" charset="-78"/>
              </a:rPr>
              <a:t>حوزه 8</a:t>
            </a:r>
            <a:r>
              <a:rPr lang="fa-IR" sz="2400" dirty="0">
                <a:solidFill>
                  <a:prstClr val="white"/>
                </a:solidFill>
                <a:effectLst>
                  <a:outerShdw blurRad="38100" dist="38100" dir="2700000" algn="tl">
                    <a:srgbClr val="000000">
                      <a:alpha val="43137"/>
                    </a:srgbClr>
                  </a:outerShdw>
                </a:effectLst>
                <a:cs typeface="B Titr" panose="00000700000000000000" pitchFamily="2" charset="-78"/>
              </a:rPr>
              <a:t>: قانون وضع کنید و محدودیت های مشخصی را تعیین کنید</a:t>
            </a:r>
            <a:endParaRPr lang="en-US" sz="2400" dirty="0">
              <a:solidFill>
                <a:prstClr val="white"/>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235106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rtl="1">
              <a:lnSpc>
                <a:spcPct val="150000"/>
              </a:lnSpc>
            </a:pPr>
            <a:r>
              <a:rPr lang="fa-IR" sz="2000" b="1" dirty="0">
                <a:cs typeface="B Nazanin" panose="00000400000000000000" pitchFamily="2" charset="-78"/>
              </a:rPr>
              <a:t>برخی از رفتارها ، به عنوان </a:t>
            </a:r>
            <a:r>
              <a:rPr lang="fa-IR" sz="2000" b="1" dirty="0">
                <a:cs typeface="B Nazanin" panose="00000400000000000000" pitchFamily="2" charset="-78"/>
              </a:rPr>
              <a:t>مثال، </a:t>
            </a:r>
            <a:r>
              <a:rPr lang="fa-IR" sz="2000" b="1" dirty="0">
                <a:cs typeface="B Nazanin" panose="00000400000000000000" pitchFamily="2" charset="-78"/>
              </a:rPr>
              <a:t>مشت زدن به دیوار یا حتی شکستن </a:t>
            </a:r>
            <a:r>
              <a:rPr lang="fa-IR" sz="2000" b="1" dirty="0">
                <a:cs typeface="B Nazanin" panose="00000400000000000000" pitchFamily="2" charset="-78"/>
              </a:rPr>
              <a:t>صندلی، </a:t>
            </a:r>
            <a:r>
              <a:rPr lang="fa-IR" sz="2000" b="1" dirty="0">
                <a:cs typeface="B Nazanin" panose="00000400000000000000" pitchFamily="2" charset="-78"/>
              </a:rPr>
              <a:t>ممکن است به طور خودکار نشان دهنده نیاز به جداسازی یا مهار نباشد و می­توان با افزایش برخی از محدودیت ها و عواقب، بیمار را از تنش خارج کرد</a:t>
            </a:r>
            <a:r>
              <a:rPr lang="fa-IR" sz="2000" b="1" dirty="0">
                <a:cs typeface="B Nazanin" panose="00000400000000000000" pitchFamily="2" charset="-78"/>
              </a:rPr>
              <a:t>.</a:t>
            </a:r>
          </a:p>
          <a:p>
            <a:pPr algn="just" rtl="1">
              <a:lnSpc>
                <a:spcPct val="150000"/>
              </a:lnSpc>
            </a:pPr>
            <a:r>
              <a:rPr lang="fa-IR" sz="2000" b="1" dirty="0">
                <a:cs typeface="B Nazanin" panose="00000400000000000000" pitchFamily="2" charset="-78"/>
              </a:rPr>
              <a:t> </a:t>
            </a:r>
            <a:r>
              <a:rPr lang="fa-IR" sz="2000" b="1" dirty="0">
                <a:cs typeface="B Nazanin" panose="00000400000000000000" pitchFamily="2" charset="-78"/>
              </a:rPr>
              <a:t>به بیمار اطمینان دهید که می خواهید به او کمک کنید تا کنترل خود را بدست آورد و رفتار قابل قبولی ارایه دهد</a:t>
            </a:r>
            <a:r>
              <a:rPr lang="en-US" sz="2000" b="1" dirty="0">
                <a:cs typeface="B Nazanin" panose="00000400000000000000" pitchFamily="2" charset="-78"/>
              </a:rPr>
              <a:t>.</a:t>
            </a:r>
            <a:endParaRPr lang="en-US" sz="2000" b="1" dirty="0">
              <a:cs typeface="B Nazanin" panose="00000400000000000000" pitchFamily="2" charset="-78"/>
            </a:endParaRPr>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
        <p:nvSpPr>
          <p:cNvPr id="5" name="Rectangle 4"/>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a:solidFill>
                  <a:prstClr val="white"/>
                </a:solidFill>
                <a:effectLst>
                  <a:outerShdw blurRad="38100" dist="38100" dir="2700000" algn="tl">
                    <a:srgbClr val="000000">
                      <a:alpha val="43137"/>
                    </a:srgbClr>
                  </a:outerShdw>
                </a:effectLst>
                <a:cs typeface="B Titr" panose="00000700000000000000" pitchFamily="2" charset="-78"/>
              </a:rPr>
              <a:t>حوزه 8</a:t>
            </a:r>
            <a:r>
              <a:rPr lang="fa-IR" sz="2400" dirty="0">
                <a:solidFill>
                  <a:prstClr val="white"/>
                </a:solidFill>
                <a:effectLst>
                  <a:outerShdw blurRad="38100" dist="38100" dir="2700000" algn="tl">
                    <a:srgbClr val="000000">
                      <a:alpha val="43137"/>
                    </a:srgbClr>
                  </a:outerShdw>
                </a:effectLst>
                <a:cs typeface="B Titr" panose="00000700000000000000" pitchFamily="2" charset="-78"/>
              </a:rPr>
              <a:t>: قانون وضع کنید و محدودیت های مشخصی را تعیین کنید</a:t>
            </a:r>
            <a:endParaRPr lang="en-US" sz="2400" dirty="0">
              <a:solidFill>
                <a:prstClr val="white"/>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5729939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r" rtl="1">
              <a:lnSpc>
                <a:spcPct val="150000"/>
              </a:lnSpc>
              <a:buNone/>
            </a:pPr>
            <a:r>
              <a:rPr lang="fa-IR" sz="2000" b="1" dirty="0">
                <a:solidFill>
                  <a:srgbClr val="A20000"/>
                </a:solidFill>
                <a:cs typeface="B Nazanin" panose="00000400000000000000" pitchFamily="2" charset="-78"/>
              </a:rPr>
              <a:t>توصیه اصلی: بیمار </a:t>
            </a:r>
            <a:r>
              <a:rPr lang="fa-IR" sz="2000" b="1" dirty="0">
                <a:solidFill>
                  <a:srgbClr val="A20000"/>
                </a:solidFill>
                <a:cs typeface="B Nazanin" panose="00000400000000000000" pitchFamily="2" charset="-78"/>
              </a:rPr>
              <a:t>را در نحوه کنترل خود هدایت کنید. </a:t>
            </a:r>
            <a:endParaRPr lang="fa-IR" sz="2000" b="1" dirty="0">
              <a:solidFill>
                <a:srgbClr val="A20000"/>
              </a:solidFill>
              <a:cs typeface="B Nazanin" panose="00000400000000000000" pitchFamily="2" charset="-78"/>
            </a:endParaRPr>
          </a:p>
          <a:p>
            <a:pPr algn="r" rtl="1">
              <a:lnSpc>
                <a:spcPct val="150000"/>
              </a:lnSpc>
            </a:pPr>
            <a:r>
              <a:rPr lang="fa-IR" sz="2000" b="1" dirty="0">
                <a:cs typeface="B Nazanin" panose="00000400000000000000" pitchFamily="2" charset="-78"/>
              </a:rPr>
              <a:t>هنگامی </a:t>
            </a:r>
            <a:r>
              <a:rPr lang="fa-IR" sz="2000" b="1" dirty="0">
                <a:cs typeface="B Nazanin" panose="00000400000000000000" pitchFamily="2" charset="-78"/>
              </a:rPr>
              <a:t>که با بیمار ارتباط برقرار کردید و تشخیص دادید که وی توانایی خود کنترلی را دارد، نحوه خود کنترلی را به او بیاموزید. </a:t>
            </a:r>
            <a:endParaRPr lang="fa-IR" sz="2000" b="1" dirty="0">
              <a:cs typeface="B Nazanin" panose="00000400000000000000" pitchFamily="2" charset="-78"/>
            </a:endParaRPr>
          </a:p>
          <a:p>
            <a:pPr algn="r" rtl="1">
              <a:lnSpc>
                <a:spcPct val="150000"/>
              </a:lnSpc>
            </a:pPr>
            <a:r>
              <a:rPr lang="fa-IR" sz="2000" b="1" dirty="0">
                <a:cs typeface="B Nazanin" panose="00000400000000000000" pitchFamily="2" charset="-78"/>
              </a:rPr>
              <a:t>از </a:t>
            </a:r>
            <a:r>
              <a:rPr lang="fa-IR" sz="2000" b="1" dirty="0">
                <a:cs typeface="B Nazanin" panose="00000400000000000000" pitchFamily="2" charset="-78"/>
              </a:rPr>
              <a:t>برخورد آرام با دستورالعمل استفاده کنید: </a:t>
            </a:r>
          </a:p>
          <a:p>
            <a:pPr marL="0" indent="0" algn="r" rtl="1">
              <a:lnSpc>
                <a:spcPct val="150000"/>
              </a:lnSpc>
              <a:buNone/>
            </a:pPr>
            <a:r>
              <a:rPr lang="fa-IR" sz="2000" b="1" dirty="0">
                <a:cs typeface="B Nazanin" panose="00000400000000000000" pitchFamily="2" charset="-78"/>
              </a:rPr>
              <a:t>"</a:t>
            </a:r>
            <a:r>
              <a:rPr lang="fa-IR" sz="2000" b="1" dirty="0">
                <a:cs typeface="B Nazanin" panose="00000400000000000000" pitchFamily="2" charset="-78"/>
              </a:rPr>
              <a:t>من واقعاً می خواهم شما بنشینید. وقتی شما قدم می­زنید، من احساس ترس می کنم و نمی توانم کاملاً به آنچه شما می گویید توجه کنم. شرط می بندم که من می توانم به شما کمک کنم اگر با آرامش نگرانی هایت را به من بگویید.</a:t>
            </a:r>
            <a:endParaRPr lang="en-US" sz="2000" b="1" dirty="0">
              <a:cs typeface="B Nazanin" panose="00000400000000000000" pitchFamily="2" charset="-78"/>
            </a:endParaRPr>
          </a:p>
          <a:p>
            <a:endParaRPr lang="en-US" dirty="0"/>
          </a:p>
        </p:txBody>
      </p:sp>
      <p:pic>
        <p:nvPicPr>
          <p:cNvPr id="4"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488747"/>
            <a:ext cx="933450" cy="1106261"/>
          </a:xfrm>
          <a:prstGeom prst="rect">
            <a:avLst/>
          </a:prstGeom>
        </p:spPr>
      </p:pic>
      <p:sp>
        <p:nvSpPr>
          <p:cNvPr id="5" name="Rectangle 4"/>
          <p:cNvSpPr/>
          <p:nvPr/>
        </p:nvSpPr>
        <p:spPr>
          <a:xfrm>
            <a:off x="2623455" y="4887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a:solidFill>
                  <a:prstClr val="white"/>
                </a:solidFill>
                <a:effectLst>
                  <a:outerShdw blurRad="38100" dist="38100" dir="2700000" algn="tl">
                    <a:srgbClr val="000000">
                      <a:alpha val="43137"/>
                    </a:srgbClr>
                  </a:outerShdw>
                </a:effectLst>
                <a:cs typeface="B Titr" panose="00000700000000000000" pitchFamily="2" charset="-78"/>
              </a:rPr>
              <a:t>حوزه 8</a:t>
            </a:r>
            <a:r>
              <a:rPr lang="fa-IR" sz="2400" dirty="0">
                <a:solidFill>
                  <a:prstClr val="white"/>
                </a:solidFill>
                <a:effectLst>
                  <a:outerShdw blurRad="38100" dist="38100" dir="2700000" algn="tl">
                    <a:srgbClr val="000000">
                      <a:alpha val="43137"/>
                    </a:srgbClr>
                  </a:outerShdw>
                </a:effectLst>
                <a:cs typeface="B Titr" panose="00000700000000000000" pitchFamily="2" charset="-78"/>
              </a:rPr>
              <a:t>: قانون وضع کنید و محدودیت های مشخصی را تعیین کنید</a:t>
            </a:r>
            <a:endParaRPr lang="en-US" sz="2400" dirty="0">
              <a:solidFill>
                <a:prstClr val="white"/>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18362572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0721" y="1416162"/>
            <a:ext cx="8530553" cy="4973320"/>
          </a:xfrm>
        </p:spPr>
        <p:txBody>
          <a:bodyPr/>
          <a:lstStyle/>
          <a:p>
            <a:pPr marL="0" indent="0" algn="just" rtl="1">
              <a:lnSpc>
                <a:spcPct val="100000"/>
              </a:lnSpc>
              <a:buNone/>
            </a:pPr>
            <a:r>
              <a:rPr lang="fa-IR" sz="2000" b="1" dirty="0">
                <a:solidFill>
                  <a:srgbClr val="A20000"/>
                </a:solidFill>
                <a:cs typeface="B Nazanin" panose="00000400000000000000" pitchFamily="2" charset="-78"/>
              </a:rPr>
              <a:t>توصیه اصلی: گزینه­های انتخاب را پیشنهاد بدهید</a:t>
            </a:r>
            <a:r>
              <a:rPr lang="fa-IR" sz="2000" b="1" dirty="0">
                <a:solidFill>
                  <a:srgbClr val="A20000"/>
                </a:solidFill>
                <a:cs typeface="B Nazanin" panose="00000400000000000000" pitchFamily="2" charset="-78"/>
              </a:rPr>
              <a:t>.</a:t>
            </a:r>
          </a:p>
          <a:p>
            <a:pPr algn="just" rtl="1">
              <a:lnSpc>
                <a:spcPct val="100000"/>
              </a:lnSpc>
            </a:pPr>
            <a:r>
              <a:rPr lang="fa-IR" sz="2000" b="1" dirty="0">
                <a:cs typeface="B Nazanin" panose="00000400000000000000" pitchFamily="2" charset="-78"/>
              </a:rPr>
              <a:t> </a:t>
            </a:r>
            <a:r>
              <a:rPr lang="fa-IR" sz="2000" b="1" dirty="0">
                <a:cs typeface="B Nazanin" panose="00000400000000000000" pitchFamily="2" charset="-78"/>
              </a:rPr>
              <a:t>برای مریضی که چیزی برای از دست دادن ندارد و جنگ و گریز می­کند، ارائه گزینه انتخاب می تواند یک ابزار قدرتمند باشد</a:t>
            </a:r>
            <a:r>
              <a:rPr lang="fa-IR" sz="2000" b="1" dirty="0">
                <a:cs typeface="B Nazanin" panose="00000400000000000000" pitchFamily="2" charset="-78"/>
              </a:rPr>
              <a:t>.</a:t>
            </a:r>
          </a:p>
          <a:p>
            <a:pPr algn="just" rtl="1">
              <a:lnSpc>
                <a:spcPct val="100000"/>
              </a:lnSpc>
            </a:pPr>
            <a:r>
              <a:rPr lang="fa-IR" sz="2000" b="1" dirty="0">
                <a:cs typeface="B Nazanin" panose="00000400000000000000" pitchFamily="2" charset="-78"/>
              </a:rPr>
              <a:t> </a:t>
            </a:r>
            <a:r>
              <a:rPr lang="fa-IR" sz="2000" b="1" dirty="0">
                <a:cs typeface="B Nazanin" panose="00000400000000000000" pitchFamily="2" charset="-78"/>
              </a:rPr>
              <a:t>انتخاب تنها منبع توانمندسازی برای بیماری است که معتقد است خشونت فیزیکی پاسخی ضروری است. </a:t>
            </a:r>
            <a:endParaRPr lang="fa-IR" sz="2000" b="1" dirty="0">
              <a:cs typeface="B Nazanin" panose="00000400000000000000" pitchFamily="2" charset="-78"/>
            </a:endParaRPr>
          </a:p>
          <a:p>
            <a:pPr algn="just" rtl="1">
              <a:lnSpc>
                <a:spcPct val="100000"/>
              </a:lnSpc>
            </a:pPr>
            <a:r>
              <a:rPr lang="fa-IR" sz="2000" b="1" dirty="0">
                <a:cs typeface="B Nazanin" panose="00000400000000000000" pitchFamily="2" charset="-78"/>
              </a:rPr>
              <a:t>برای </a:t>
            </a:r>
            <a:r>
              <a:rPr lang="fa-IR" sz="2000" b="1" dirty="0">
                <a:cs typeface="B Nazanin" panose="00000400000000000000" pitchFamily="2" charset="-78"/>
              </a:rPr>
              <a:t>جلوگیری از تبدیل یک پرخاشگری به آزار قاطع باشید و به سرعت جایگزین­های دیگری برای خشونت را پیشنهاد دهید</a:t>
            </a:r>
            <a:r>
              <a:rPr lang="fa-IR" sz="2000" b="1" dirty="0">
                <a:cs typeface="B Nazanin" panose="00000400000000000000" pitchFamily="2" charset="-78"/>
              </a:rPr>
              <a:t>.</a:t>
            </a:r>
          </a:p>
          <a:p>
            <a:pPr algn="just" rtl="1">
              <a:lnSpc>
                <a:spcPct val="100000"/>
              </a:lnSpc>
            </a:pPr>
            <a:r>
              <a:rPr lang="fa-IR" sz="2000" b="1" dirty="0">
                <a:cs typeface="B Nazanin" panose="00000400000000000000" pitchFamily="2" charset="-78"/>
              </a:rPr>
              <a:t> </a:t>
            </a:r>
            <a:r>
              <a:rPr lang="fa-IR" sz="2000" b="1" dirty="0">
                <a:cs typeface="B Nazanin" panose="00000400000000000000" pitchFamily="2" charset="-78"/>
              </a:rPr>
              <a:t>در حالی که گزینه هایی را انتخاب می </a:t>
            </a:r>
            <a:r>
              <a:rPr lang="fa-IR" sz="2000" b="1" dirty="0">
                <a:cs typeface="B Nazanin" panose="00000400000000000000" pitchFamily="2" charset="-78"/>
              </a:rPr>
              <a:t>کنید، </a:t>
            </a:r>
            <a:r>
              <a:rPr lang="fa-IR" sz="2000" b="1" dirty="0">
                <a:cs typeface="B Nazanin" panose="00000400000000000000" pitchFamily="2" charset="-78"/>
              </a:rPr>
              <a:t>مواردی را که به عنوان حسن نیت درک می شوند، مانند پتو ، مجله و دسترسی به تلفن نیز ارائه دهید. غذا و نوشیدنی ممکن است انتخابی باشد که بیمار مایل است بپذیرد و رفتارهای پرخاشگرانه را قطع کند</a:t>
            </a:r>
            <a:r>
              <a:rPr lang="fa-IR" sz="2000" b="1" dirty="0">
                <a:cs typeface="B Nazanin" panose="00000400000000000000" pitchFamily="2" charset="-78"/>
              </a:rPr>
              <a:t>.</a:t>
            </a:r>
          </a:p>
          <a:p>
            <a:pPr algn="just" rtl="1">
              <a:lnSpc>
                <a:spcPct val="100000"/>
              </a:lnSpc>
            </a:pPr>
            <a:r>
              <a:rPr lang="fa-IR" sz="2000" b="1" dirty="0">
                <a:cs typeface="B Nazanin" panose="00000400000000000000" pitchFamily="2" charset="-78"/>
              </a:rPr>
              <a:t> </a:t>
            </a:r>
            <a:r>
              <a:rPr lang="fa-IR" sz="2000" b="1" dirty="0">
                <a:cs typeface="B Nazanin" panose="00000400000000000000" pitchFamily="2" charset="-78"/>
              </a:rPr>
              <a:t>توجه داشته باشید که این گزینه­های انتخاب باید واقع بینانه باشند. هرگز بیمار را با وعده چیزی که نمی توانید برای وی فراهم کند فریب ندهید. به عنوان </a:t>
            </a:r>
            <a:r>
              <a:rPr lang="fa-IR" sz="2000" b="1" dirty="0">
                <a:cs typeface="B Nazanin" panose="00000400000000000000" pitchFamily="2" charset="-78"/>
              </a:rPr>
              <a:t>مثال، </a:t>
            </a:r>
            <a:r>
              <a:rPr lang="fa-IR" sz="2000" b="1" dirty="0">
                <a:cs typeface="B Nazanin" panose="00000400000000000000" pitchFamily="2" charset="-78"/>
              </a:rPr>
              <a:t>هنگامی که بیمارستان سیاست ممنوعیت استفاده از دخانیات را دارد، نباید به وی قول سیگار داد.</a:t>
            </a:r>
            <a:endParaRPr lang="en-US" sz="2000" b="1" dirty="0">
              <a:cs typeface="B Nazanin" panose="00000400000000000000" pitchFamily="2" charset="-78"/>
            </a:endParaRPr>
          </a:p>
          <a:p>
            <a:pPr algn="just" rtl="1"/>
            <a:endParaRPr lang="en-US" sz="16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600" dirty="0">
                <a:solidFill>
                  <a:prstClr val="white"/>
                </a:solidFill>
                <a:effectLst>
                  <a:outerShdw blurRad="38100" dist="38100" dir="2700000" algn="tl">
                    <a:srgbClr val="000000">
                      <a:alpha val="43137"/>
                    </a:srgbClr>
                  </a:outerShdw>
                </a:effectLst>
                <a:cs typeface="B Titr" panose="00000700000000000000" pitchFamily="2" charset="-78"/>
              </a:rPr>
              <a:t>حو</a:t>
            </a:r>
            <a:r>
              <a:rPr lang="fa-IR" sz="2600" dirty="0">
                <a:solidFill>
                  <a:prstClr val="white"/>
                </a:solidFill>
                <a:effectLst>
                  <a:outerShdw blurRad="38100" dist="38100" dir="2700000" algn="tl">
                    <a:srgbClr val="000000">
                      <a:alpha val="43137"/>
                    </a:srgbClr>
                  </a:outerShdw>
                </a:effectLst>
                <a:cs typeface="B Titr" panose="00000700000000000000" pitchFamily="2" charset="-78"/>
              </a:rPr>
              <a:t>زه 9</a:t>
            </a:r>
            <a:r>
              <a:rPr lang="fa-IR" sz="2600" dirty="0">
                <a:solidFill>
                  <a:prstClr val="white"/>
                </a:solidFill>
                <a:effectLst>
                  <a:outerShdw blurRad="38100" dist="38100" dir="2700000" algn="tl">
                    <a:srgbClr val="000000">
                      <a:alpha val="43137"/>
                    </a:srgbClr>
                  </a:outerShdw>
                </a:effectLst>
                <a:cs typeface="B Titr" panose="00000700000000000000" pitchFamily="2" charset="-78"/>
              </a:rPr>
              <a:t>: </a:t>
            </a:r>
            <a:r>
              <a:rPr lang="fa-IR" sz="2600" dirty="0">
                <a:solidFill>
                  <a:prstClr val="white"/>
                </a:solidFill>
                <a:effectLst>
                  <a:outerShdw blurRad="38100" dist="38100" dir="2700000" algn="tl">
                    <a:srgbClr val="000000">
                      <a:alpha val="43137"/>
                    </a:srgbClr>
                  </a:outerShdw>
                </a:effectLst>
                <a:cs typeface="B Titr" panose="00000700000000000000" pitchFamily="2" charset="-78"/>
              </a:rPr>
              <a:t>گزینه های انتخاب </a:t>
            </a:r>
            <a:r>
              <a:rPr lang="fa-IR" sz="2600" dirty="0">
                <a:solidFill>
                  <a:prstClr val="white"/>
                </a:solidFill>
                <a:effectLst>
                  <a:outerShdw blurRad="38100" dist="38100" dir="2700000" algn="tl">
                    <a:srgbClr val="000000">
                      <a:alpha val="43137"/>
                    </a:srgbClr>
                  </a:outerShdw>
                </a:effectLst>
                <a:cs typeface="B Titr" panose="00000700000000000000" pitchFamily="2" charset="-78"/>
              </a:rPr>
              <a:t>و فلسفه خوش بینی را پیشنهاد </a:t>
            </a:r>
            <a:r>
              <a:rPr lang="fa-IR" sz="2600" dirty="0">
                <a:solidFill>
                  <a:prstClr val="white"/>
                </a:solidFill>
                <a:effectLst>
                  <a:outerShdw blurRad="38100" dist="38100" dir="2700000" algn="tl">
                    <a:srgbClr val="000000">
                      <a:alpha val="43137"/>
                    </a:srgbClr>
                  </a:outerShdw>
                </a:effectLst>
                <a:cs typeface="B Titr" panose="00000700000000000000" pitchFamily="2" charset="-78"/>
              </a:rPr>
              <a:t>دهید:</a:t>
            </a:r>
            <a:endParaRPr lang="en-US" sz="26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10181825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1673" y="1290207"/>
            <a:ext cx="8229600" cy="4389120"/>
          </a:xfrm>
        </p:spPr>
        <p:txBody>
          <a:bodyPr/>
          <a:lstStyle/>
          <a:p>
            <a:pPr marL="0" indent="0" algn="just" rtl="1">
              <a:lnSpc>
                <a:spcPct val="100000"/>
              </a:lnSpc>
              <a:buNone/>
            </a:pPr>
            <a:r>
              <a:rPr lang="fa-IR" sz="2000" b="1" dirty="0">
                <a:solidFill>
                  <a:srgbClr val="A20000"/>
                </a:solidFill>
                <a:cs typeface="B Nazanin" panose="00000400000000000000" pitchFamily="2" charset="-78"/>
              </a:rPr>
              <a:t>توصیه اصلی: موضوع داروها را پیشنهاد بدهید. </a:t>
            </a:r>
            <a:endParaRPr lang="fa-IR" sz="2000" b="1" dirty="0">
              <a:solidFill>
                <a:srgbClr val="A20000"/>
              </a:solidFill>
              <a:cs typeface="B Nazanin" panose="00000400000000000000" pitchFamily="2" charset="-78"/>
            </a:endParaRPr>
          </a:p>
          <a:p>
            <a:pPr algn="just" rtl="1">
              <a:lnSpc>
                <a:spcPct val="150000"/>
              </a:lnSpc>
            </a:pPr>
            <a:r>
              <a:rPr lang="fa-IR" sz="2000" b="1" dirty="0">
                <a:cs typeface="B Nazanin" panose="00000400000000000000" pitchFamily="2" charset="-78"/>
              </a:rPr>
              <a:t>استفاده </a:t>
            </a:r>
            <a:r>
              <a:rPr lang="fa-IR" sz="2000" b="1" dirty="0">
                <a:cs typeface="B Nazanin" panose="00000400000000000000" pitchFamily="2" charset="-78"/>
              </a:rPr>
              <a:t>از استراتژی های متقاعد کننده یک روش صحیح </a:t>
            </a:r>
            <a:r>
              <a:rPr lang="fa-IR" sz="2000" b="1" dirty="0">
                <a:cs typeface="B Nazanin" panose="00000400000000000000" pitchFamily="2" charset="-78"/>
              </a:rPr>
              <a:t>است. به </a:t>
            </a:r>
            <a:r>
              <a:rPr lang="fa-IR" sz="2000" b="1" dirty="0">
                <a:cs typeface="B Nazanin" panose="00000400000000000000" pitchFamily="2" charset="-78"/>
              </a:rPr>
              <a:t>عنوان </a:t>
            </a:r>
            <a:r>
              <a:rPr lang="fa-IR" sz="2000" b="1" dirty="0">
                <a:cs typeface="B Nazanin" panose="00000400000000000000" pitchFamily="2" charset="-78"/>
              </a:rPr>
              <a:t>مثال، </a:t>
            </a:r>
            <a:r>
              <a:rPr lang="fa-IR" sz="2000" b="1" dirty="0">
                <a:cs typeface="B Nazanin" panose="00000400000000000000" pitchFamily="2" charset="-78"/>
              </a:rPr>
              <a:t>اولین قدم ذکر دارو نیست بلکه سوال از بیمار است که به چه چیزی نیاز </a:t>
            </a:r>
            <a:r>
              <a:rPr lang="fa-IR" sz="2000" b="1" dirty="0">
                <a:cs typeface="B Nazanin" panose="00000400000000000000" pitchFamily="2" charset="-78"/>
              </a:rPr>
              <a:t>دارد، </a:t>
            </a:r>
            <a:r>
              <a:rPr lang="fa-IR" sz="2000" b="1" dirty="0">
                <a:cs typeface="B Nazanin" panose="00000400000000000000" pitchFamily="2" charset="-78"/>
              </a:rPr>
              <a:t>چه چیزی موثر است. سعی کنید درخواست دارو از خود بیمار </a:t>
            </a:r>
            <a:r>
              <a:rPr lang="fa-IR" sz="2000" b="1" dirty="0">
                <a:cs typeface="B Nazanin" panose="00000400000000000000" pitchFamily="2" charset="-78"/>
              </a:rPr>
              <a:t>باشد، </a:t>
            </a:r>
            <a:r>
              <a:rPr lang="fa-IR" sz="2000" b="1" dirty="0">
                <a:cs typeface="B Nazanin" panose="00000400000000000000" pitchFamily="2" charset="-78"/>
              </a:rPr>
              <a:t>یا شاید بیمار ایده بهتری داشته باشد.</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اگر بیمار اشاره ای به دارو نکرد و پزشک معالج معتقد است که این دارو اندیکاسیون دارد، پس به وضوح به بیمار بگویید که فکر می کنید از مصرف دارو منفعت خواهد برد. از بیمار بپرسید چه دارویی در گذشته یا در این وضعیت به او کمک کرده است، ... </a:t>
            </a:r>
            <a:r>
              <a:rPr lang="fa-IR" sz="2000" b="1" dirty="0">
                <a:cs typeface="B Nazanin" panose="00000400000000000000" pitchFamily="2" charset="-78"/>
              </a:rPr>
              <a:t>«من </a:t>
            </a:r>
            <a:r>
              <a:rPr lang="fa-IR" sz="2000" b="1" dirty="0">
                <a:cs typeface="B Nazanin" panose="00000400000000000000" pitchFamily="2" charset="-78"/>
              </a:rPr>
              <a:t>می بینم که شما خیلی ناراحت هستید. می توانم به شما مقداری دارو پیشنهاد کنم</a:t>
            </a:r>
            <a:r>
              <a:rPr lang="fa-IR" sz="2000" b="1" dirty="0">
                <a:cs typeface="B Nazanin" panose="00000400000000000000" pitchFamily="2" charset="-78"/>
              </a:rPr>
              <a:t>؟</a:t>
            </a:r>
            <a:endParaRPr lang="fa-IR" sz="2000" b="1" dirty="0">
              <a:cs typeface="B Nazanin" panose="00000400000000000000" pitchFamily="2" charset="-78"/>
            </a:endParaRPr>
          </a:p>
          <a:p>
            <a:pPr algn="just" rtl="1">
              <a:lnSpc>
                <a:spcPct val="150000"/>
              </a:lnSpc>
            </a:pPr>
            <a:r>
              <a:rPr lang="fa-IR" sz="2000" b="1" dirty="0">
                <a:cs typeface="B Nazanin" panose="00000400000000000000" pitchFamily="2" charset="-78"/>
              </a:rPr>
              <a:t>رویارویی آرام نیز ممکن است مفید باشد: </a:t>
            </a:r>
            <a:r>
              <a:rPr lang="fa-IR" sz="2000" b="1" dirty="0">
                <a:cs typeface="B Nazanin" panose="00000400000000000000" pitchFamily="2" charset="-78"/>
              </a:rPr>
              <a:t>«مهم </a:t>
            </a:r>
            <a:r>
              <a:rPr lang="fa-IR" sz="2000" b="1" dirty="0">
                <a:cs typeface="B Nazanin" panose="00000400000000000000" pitchFamily="2" charset="-78"/>
              </a:rPr>
              <a:t>است که آرام باشید تا بتوانیم صحبت کنیم. چگونه می توان آن را محقق کرد؟ آیا شما تمایل به مصرف برخی داروها را دارید؟ "</a:t>
            </a:r>
            <a:endParaRPr lang="en-US" sz="2000" b="1" dirty="0">
              <a:cs typeface="B Nazanin" panose="00000400000000000000" pitchFamily="2" charset="-78"/>
            </a:endParaRPr>
          </a:p>
          <a:p>
            <a:pPr>
              <a:lnSpc>
                <a:spcPct val="150000"/>
              </a:lnSpc>
            </a:pPr>
            <a:endParaRPr lang="en-US" sz="2000" b="1" dirty="0"/>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solidFill>
                  <a:prstClr val="white"/>
                </a:solidFill>
                <a:effectLst>
                  <a:outerShdw blurRad="38100" dist="38100" dir="2700000" algn="tl">
                    <a:srgbClr val="000000">
                      <a:alpha val="43137"/>
                    </a:srgbClr>
                  </a:outerShdw>
                </a:effectLst>
                <a:cs typeface="B Titr" panose="00000700000000000000" pitchFamily="2" charset="-78"/>
              </a:rPr>
              <a:t>حو</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زه 9</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 انتخاب ها و فلسفه خوش بینی را پیشنهاد دهید.</a:t>
            </a:r>
            <a:endParaRPr lang="en-US" sz="28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21977133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0006" y="1290207"/>
            <a:ext cx="8957273" cy="4389120"/>
          </a:xfrm>
        </p:spPr>
        <p:txBody>
          <a:bodyPr/>
          <a:lstStyle/>
          <a:p>
            <a:pPr algn="just" rtl="1">
              <a:lnSpc>
                <a:spcPct val="150000"/>
              </a:lnSpc>
            </a:pPr>
            <a:r>
              <a:rPr lang="fa-IR" sz="2000" b="1" dirty="0">
                <a:cs typeface="B Nazanin" panose="00000400000000000000" pitchFamily="2" charset="-78"/>
              </a:rPr>
              <a:t>مرحله </a:t>
            </a:r>
            <a:r>
              <a:rPr lang="fa-IR" sz="2000" b="1" dirty="0">
                <a:cs typeface="B Nazanin" panose="00000400000000000000" pitchFamily="2" charset="-78"/>
              </a:rPr>
              <a:t>دیگر فقط یک دارو کوتاه مدت غیر داوطلبانه است. "آقای اسمیت ، شما یک اورژانس </a:t>
            </a:r>
            <a:r>
              <a:rPr lang="fa-IR" sz="2000" b="1" dirty="0">
                <a:cs typeface="B Nazanin" panose="00000400000000000000" pitchFamily="2" charset="-78"/>
              </a:rPr>
              <a:t>را </a:t>
            </a:r>
            <a:r>
              <a:rPr lang="fa-IR" sz="2000" b="1" dirty="0">
                <a:cs typeface="B Nazanin" panose="00000400000000000000" pitchFamily="2" charset="-78"/>
              </a:rPr>
              <a:t>تجربه می کنید. من قصد دارم به شما داروی اورژانسی بدهم</a:t>
            </a:r>
            <a:r>
              <a:rPr lang="fa-IR" sz="2000" b="1" dirty="0">
                <a:cs typeface="B Nazanin" panose="00000400000000000000" pitchFamily="2" charset="-78"/>
              </a:rPr>
              <a:t>".</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 </a:t>
            </a:r>
            <a:r>
              <a:rPr lang="fa-IR" sz="2000" b="1" dirty="0">
                <a:cs typeface="B Nazanin" panose="00000400000000000000" pitchFamily="2" charset="-78"/>
              </a:rPr>
              <a:t>استراتژی داشتن دانش، اعتماد به </a:t>
            </a:r>
            <a:r>
              <a:rPr lang="fa-IR" sz="2000" b="1" dirty="0">
                <a:cs typeface="B Nazanin" panose="00000400000000000000" pitchFamily="2" charset="-78"/>
              </a:rPr>
              <a:t>نفس</a:t>
            </a:r>
            <a:r>
              <a:rPr lang="fa-IR" sz="2000" b="1" dirty="0">
                <a:cs typeface="B Nazanin" panose="00000400000000000000" pitchFamily="2" charset="-78"/>
              </a:rPr>
              <a:t>، داشتن تخصص، توانایی بیان فکر و متقاعد کننده بودن </a:t>
            </a:r>
            <a:r>
              <a:rPr lang="fa-IR" sz="2000" b="1" dirty="0">
                <a:cs typeface="B Nazanin" panose="00000400000000000000" pitchFamily="2" charset="-78"/>
              </a:rPr>
              <a:t>موثر </a:t>
            </a:r>
            <a:r>
              <a:rPr lang="fa-IR" sz="2000" b="1" dirty="0">
                <a:cs typeface="B Nazanin" panose="00000400000000000000" pitchFamily="2" charset="-78"/>
              </a:rPr>
              <a:t>است. </a:t>
            </a:r>
            <a:endParaRPr lang="fa-IR" sz="2000" b="1" dirty="0">
              <a:cs typeface="B Nazanin" panose="00000400000000000000" pitchFamily="2" charset="-78"/>
            </a:endParaRPr>
          </a:p>
          <a:p>
            <a:pPr algn="just" rtl="1">
              <a:lnSpc>
                <a:spcPct val="150000"/>
              </a:lnSpc>
            </a:pPr>
            <a:r>
              <a:rPr lang="fa-IR" sz="2000" b="1" dirty="0">
                <a:cs typeface="B Nazanin" panose="00000400000000000000" pitchFamily="2" charset="-78"/>
              </a:rPr>
              <a:t>دادن </a:t>
            </a:r>
            <a:r>
              <a:rPr lang="fa-IR" sz="2000" b="1" dirty="0">
                <a:cs typeface="B Nazanin" panose="00000400000000000000" pitchFamily="2" charset="-78"/>
              </a:rPr>
              <a:t>حق انتخاب به بیمار جهت انتخاب روش خوراکی یا تزریقی می تواند به وی حس کنترل بدهد. </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با </a:t>
            </a:r>
            <a:r>
              <a:rPr lang="fa-IR" sz="2000" b="1" dirty="0">
                <a:cs typeface="B Nazanin" panose="00000400000000000000" pitchFamily="2" charset="-78"/>
              </a:rPr>
              <a:t>توجه به تمایل بیمار برای خودکنترلی و دستور پزشک برای حفظ امنیت همه ، ممکن است به بیمار بگوید: </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"من نمی توانم اجازه دهم که آسیبی به شما یا شخص دیگری وارد شود "یا</a:t>
            </a:r>
          </a:p>
          <a:p>
            <a:pPr algn="just" rtl="1">
              <a:lnSpc>
                <a:spcPct val="150000"/>
              </a:lnSpc>
            </a:pPr>
            <a:r>
              <a:rPr lang="fa-IR" sz="2000" b="1" dirty="0">
                <a:cs typeface="B Nazanin" panose="00000400000000000000" pitchFamily="2" charset="-78"/>
              </a:rPr>
              <a:t>" من باید از شما محافظت کنم تا به دیگران  صدمه نزنید، بنابراین می خواهم که برای کمک به کنترل خودتان مقداری دارو مصرف کنید. </a:t>
            </a:r>
            <a:r>
              <a:rPr lang="en-US" sz="2000" b="1" dirty="0">
                <a:cs typeface="B Nazanin" panose="00000400000000000000" pitchFamily="2" charset="-78"/>
              </a:rPr>
              <a:t>“</a:t>
            </a:r>
            <a:endParaRPr lang="fa-IR" sz="2000" b="1"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solidFill>
                  <a:prstClr val="white"/>
                </a:solidFill>
                <a:effectLst>
                  <a:outerShdw blurRad="38100" dist="38100" dir="2700000" algn="tl">
                    <a:srgbClr val="000000">
                      <a:alpha val="43137"/>
                    </a:srgbClr>
                  </a:outerShdw>
                </a:effectLst>
                <a:cs typeface="B Titr" panose="00000700000000000000" pitchFamily="2" charset="-78"/>
              </a:rPr>
              <a:t>حو</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زه 9</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 انتخاب ها و فلسفه خوش بینی را پیشنهاد دهید.</a:t>
            </a:r>
            <a:endParaRPr lang="en-US" sz="28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19902870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5961" y="1172322"/>
            <a:ext cx="8515313" cy="4389120"/>
          </a:xfrm>
        </p:spPr>
        <p:txBody>
          <a:bodyPr/>
          <a:lstStyle/>
          <a:p>
            <a:pPr algn="just" rtl="1">
              <a:lnSpc>
                <a:spcPct val="150000"/>
              </a:lnSpc>
            </a:pPr>
            <a:r>
              <a:rPr lang="fa-IR" sz="2000" b="1" dirty="0">
                <a:cs typeface="B Nazanin" panose="00000400000000000000" pitchFamily="2" charset="-78"/>
              </a:rPr>
              <a:t>سپس بالینگر هر چند بار که لازم باشد به بیمار می گوید :</a:t>
            </a:r>
          </a:p>
          <a:p>
            <a:pPr algn="just" rtl="1">
              <a:lnSpc>
                <a:spcPct val="150000"/>
              </a:lnSpc>
            </a:pPr>
            <a:r>
              <a:rPr lang="fa-IR" sz="2000" b="1" dirty="0">
                <a:cs typeface="B Nazanin" panose="00000400000000000000" pitchFamily="2" charset="-78"/>
              </a:rPr>
              <a:t> "آیا شما مایل هستید دارو را خوراکی یا تزریقی دریافت کنید ؟ </a:t>
            </a:r>
            <a:r>
              <a:rPr lang="en-US" sz="2000" b="1" dirty="0">
                <a:cs typeface="B Nazanin" panose="00000400000000000000" pitchFamily="2" charset="-78"/>
              </a:rPr>
              <a:t>“</a:t>
            </a:r>
            <a:endParaRPr lang="fa-IR" sz="2000" b="1" dirty="0">
              <a:cs typeface="B Nazanin" panose="00000400000000000000" pitchFamily="2" charset="-78"/>
            </a:endParaRPr>
          </a:p>
          <a:p>
            <a:pPr algn="just" rtl="1">
              <a:lnSpc>
                <a:spcPct val="150000"/>
              </a:lnSpc>
            </a:pPr>
            <a:r>
              <a:rPr lang="fa-IR" sz="2000" b="1" dirty="0">
                <a:cs typeface="B Nazanin" panose="00000400000000000000" pitchFamily="2" charset="-78"/>
              </a:rPr>
              <a:t> تأکید بر جنبه محافظت بسیار مهم است و می تواند در توانمند سازی بیمار برای کنترل خود موثر باشد. "احساس می کنم داروها می توانند کمک کنند، آیا قرصی را می توانید ببلعید ، قرصی که در دهان شما ذوب می شود یا مایع دوست دارید؟ اگر موافقت می کنید که قرص را خوراکی مصرف کنید ، می توانید از تزریق خودداری کنید. «</a:t>
            </a:r>
          </a:p>
          <a:p>
            <a:pPr algn="just" rtl="1">
              <a:lnSpc>
                <a:spcPct val="150000"/>
              </a:lnSpc>
            </a:pPr>
            <a:r>
              <a:rPr lang="fa-IR" sz="2000" b="1" dirty="0">
                <a:cs typeface="B Nazanin" panose="00000400000000000000" pitchFamily="2" charset="-78"/>
              </a:rPr>
              <a:t> حتی اگر چاره ای به جز تزریق نباشد ، پزشک می تواند حق انتخاب بدهد که کدام دارو با تاکید بر سود  بیشتر استفاده شود. </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سرانجام، هنگامی که تلاش های کلامی برای تنش زدایی با شکست روبرو می شود، ممکن است اقدامات تهاجمی­تر مانند مهارکننده­ها یا داروهای تزریقی برای اطمینان از ایمنی لازم باشد اما همیشه به عنوان آخرین </a:t>
            </a:r>
            <a:r>
              <a:rPr lang="fa-IR" sz="2000" b="1" dirty="0">
                <a:cs typeface="B Nazanin" panose="00000400000000000000" pitchFamily="2" charset="-78"/>
              </a:rPr>
              <a:t>چاره</a:t>
            </a:r>
            <a:r>
              <a:rPr lang="en-US" sz="2000" b="1" dirty="0">
                <a:cs typeface="B Nazanin" panose="00000400000000000000" pitchFamily="2" charset="-78"/>
              </a:rPr>
              <a:t>.</a:t>
            </a:r>
            <a:endParaRPr lang="en-US" sz="2000" b="1" dirty="0">
              <a:cs typeface="B Nazanin" panose="00000400000000000000" pitchFamily="2" charset="-78"/>
            </a:endParaRPr>
          </a:p>
          <a:p>
            <a:endParaRPr lang="en-US" dirty="0"/>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solidFill>
                  <a:prstClr val="white"/>
                </a:solidFill>
                <a:effectLst>
                  <a:outerShdw blurRad="38100" dist="38100" dir="2700000" algn="tl">
                    <a:srgbClr val="000000">
                      <a:alpha val="43137"/>
                    </a:srgbClr>
                  </a:outerShdw>
                </a:effectLst>
                <a:cs typeface="B Titr" panose="00000700000000000000" pitchFamily="2" charset="-78"/>
              </a:rPr>
              <a:t>حو</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زه 9</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 انتخاب ها و فلسفه خوش بینی را پیشنهاد دهید.</a:t>
            </a:r>
            <a:endParaRPr lang="en-US" sz="28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3435435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2297" y="1586159"/>
            <a:ext cx="8229600" cy="4389120"/>
          </a:xfrm>
        </p:spPr>
        <p:txBody>
          <a:bodyPr/>
          <a:lstStyle/>
          <a:p>
            <a:pPr marL="0" indent="0" algn="r" rtl="1">
              <a:lnSpc>
                <a:spcPct val="150000"/>
              </a:lnSpc>
              <a:buNone/>
            </a:pPr>
            <a:r>
              <a:rPr lang="fa-IR" sz="2000" b="1" dirty="0">
                <a:solidFill>
                  <a:srgbClr val="9F1A3D"/>
                </a:solidFill>
                <a:cs typeface="B Nazanin" panose="00000400000000000000" pitchFamily="2" charset="-78"/>
              </a:rPr>
              <a:t>توصیه اصلی: خوش بین باشید و امید بدهید</a:t>
            </a:r>
            <a:r>
              <a:rPr lang="fa-IR" sz="2000" b="1" dirty="0">
                <a:solidFill>
                  <a:srgbClr val="9F1A3D"/>
                </a:solidFill>
                <a:cs typeface="B Nazanin" panose="00000400000000000000" pitchFamily="2" charset="-78"/>
              </a:rPr>
              <a:t>.</a:t>
            </a:r>
            <a:endParaRPr lang="en-US" sz="2000" b="1" dirty="0">
              <a:solidFill>
                <a:srgbClr val="9F1A3D"/>
              </a:solidFill>
              <a:cs typeface="B Nazanin" panose="00000400000000000000" pitchFamily="2" charset="-78"/>
            </a:endParaRPr>
          </a:p>
          <a:p>
            <a:pPr algn="r" rtl="1">
              <a:lnSpc>
                <a:spcPct val="150000"/>
              </a:lnSpc>
            </a:pPr>
            <a:r>
              <a:rPr lang="fa-IR" sz="2000" b="1" dirty="0">
                <a:cs typeface="B Nazanin" panose="00000400000000000000" pitchFamily="2" charset="-78"/>
              </a:rPr>
              <a:t> </a:t>
            </a:r>
            <a:r>
              <a:rPr lang="fa-IR" sz="2000" b="1" dirty="0">
                <a:cs typeface="B Nazanin" panose="00000400000000000000" pitchFamily="2" charset="-78"/>
              </a:rPr>
              <a:t>به روشی صادقانه خوش بین باشید. اجازه دهید تا بیماران بدانند که همه چیز در حال بهبودی است و آنها ایمن خواهند بود و کنترل خود را باز خواهند یافت. </a:t>
            </a:r>
            <a:endParaRPr lang="en-US" sz="2000" b="1" dirty="0">
              <a:cs typeface="B Nazanin" panose="00000400000000000000" pitchFamily="2" charset="-78"/>
            </a:endParaRPr>
          </a:p>
          <a:p>
            <a:pPr algn="r" rtl="1">
              <a:lnSpc>
                <a:spcPct val="150000"/>
              </a:lnSpc>
            </a:pPr>
            <a:r>
              <a:rPr lang="fa-IR" sz="2000" b="1" dirty="0">
                <a:cs typeface="B Nazanin" panose="00000400000000000000" pitchFamily="2" charset="-78"/>
              </a:rPr>
              <a:t>برای </a:t>
            </a:r>
            <a:r>
              <a:rPr lang="fa-IR" sz="2000" b="1" dirty="0">
                <a:cs typeface="B Nazanin" panose="00000400000000000000" pitchFamily="2" charset="-78"/>
              </a:rPr>
              <a:t>حل مسئله چارچوب زمانی واقع بینانه ای را در نظر بگیرید و به بیمار کمک کنید تا روی مسئله کار کند. </a:t>
            </a:r>
            <a:endParaRPr lang="en-US" sz="2000" b="1" dirty="0">
              <a:cs typeface="B Nazanin" panose="00000400000000000000" pitchFamily="2" charset="-78"/>
            </a:endParaRPr>
          </a:p>
          <a:p>
            <a:pPr marL="0" indent="0" algn="r" rtl="1">
              <a:lnSpc>
                <a:spcPct val="150000"/>
              </a:lnSpc>
              <a:buNone/>
            </a:pPr>
            <a:r>
              <a:rPr lang="fa-IR" sz="2000" b="1" dirty="0">
                <a:cs typeface="B Nazanin" panose="00000400000000000000" pitchFamily="2" charset="-78"/>
              </a:rPr>
              <a:t>وقتی </a:t>
            </a:r>
            <a:r>
              <a:rPr lang="fa-IR" sz="2000" b="1" dirty="0">
                <a:cs typeface="B Nazanin" panose="00000400000000000000" pitchFamily="2" charset="-78"/>
              </a:rPr>
              <a:t>بیمار اظهار داشت "من می خواهم از اینجا بروم"، پزشک می تواند پاسخ دهد ، "من هم این را برای شما می خواهم. من نمی خواهم شما مجبور شوید بیشتر از زمان لازم در اینجا بمانید. چگونه می توانیم با هم کار کنیم تا به شما کمک کنیم از اینجا خارج شوید؟</a:t>
            </a:r>
          </a:p>
          <a:p>
            <a:endParaRPr lang="en-US" dirty="0"/>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solidFill>
                  <a:prstClr val="white"/>
                </a:solidFill>
                <a:effectLst>
                  <a:outerShdw blurRad="38100" dist="38100" dir="2700000" algn="tl">
                    <a:srgbClr val="000000">
                      <a:alpha val="43137"/>
                    </a:srgbClr>
                  </a:outerShdw>
                </a:effectLst>
                <a:cs typeface="B Titr" panose="00000700000000000000" pitchFamily="2" charset="-78"/>
              </a:rPr>
              <a:t>حو</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زه 9</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 انتخاب ها و فلسفه خوش بینی را پیشنهاد دهید.</a:t>
            </a:r>
            <a:endParaRPr lang="en-US" sz="28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8878008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0005" y="1412128"/>
            <a:ext cx="8862330" cy="5019153"/>
          </a:xfrm>
        </p:spPr>
        <p:txBody>
          <a:bodyPr/>
          <a:lstStyle/>
          <a:p>
            <a:pPr marL="0" indent="0" algn="just" rtl="1">
              <a:lnSpc>
                <a:spcPct val="150000"/>
              </a:lnSpc>
              <a:buNone/>
            </a:pPr>
            <a:r>
              <a:rPr lang="fa-IR" sz="2000" b="1" dirty="0">
                <a:solidFill>
                  <a:srgbClr val="9F1A3D"/>
                </a:solidFill>
                <a:cs typeface="B Nazanin" panose="00000400000000000000" pitchFamily="2" charset="-78"/>
              </a:rPr>
              <a:t>توصیه </a:t>
            </a:r>
            <a:r>
              <a:rPr lang="fa-IR" sz="2000" b="1" dirty="0">
                <a:solidFill>
                  <a:srgbClr val="9F1A3D"/>
                </a:solidFill>
                <a:cs typeface="B Nazanin" panose="00000400000000000000" pitchFamily="2" charset="-78"/>
              </a:rPr>
              <a:t>اصلی:بیمار  را مرور کنید. </a:t>
            </a:r>
            <a:endParaRPr lang="en-US" sz="2000" b="1" dirty="0">
              <a:solidFill>
                <a:srgbClr val="9F1A3D"/>
              </a:solidFill>
              <a:cs typeface="B Nazanin" panose="00000400000000000000" pitchFamily="2" charset="-78"/>
            </a:endParaRPr>
          </a:p>
          <a:p>
            <a:pPr algn="just" rtl="1">
              <a:lnSpc>
                <a:spcPct val="150000"/>
              </a:lnSpc>
            </a:pPr>
            <a:r>
              <a:rPr lang="fa-IR" sz="2000" b="1" dirty="0">
                <a:cs typeface="B Nazanin" panose="00000400000000000000" pitchFamily="2" charset="-78"/>
              </a:rPr>
              <a:t>پس </a:t>
            </a:r>
            <a:r>
              <a:rPr lang="fa-IR" sz="2000" b="1" dirty="0">
                <a:cs typeface="B Nazanin" panose="00000400000000000000" pitchFamily="2" charset="-78"/>
              </a:rPr>
              <a:t>از هرگونه مداخله غیر داوطلبانه برای بیمار </a:t>
            </a:r>
            <a:r>
              <a:rPr lang="fa-IR" sz="2000" b="1" dirty="0">
                <a:cs typeface="B Nazanin" panose="00000400000000000000" pitchFamily="2" charset="-78"/>
              </a:rPr>
              <a:t>آژیته، </a:t>
            </a:r>
            <a:r>
              <a:rPr lang="fa-IR" sz="2000" b="1" dirty="0">
                <a:cs typeface="B Nazanin" panose="00000400000000000000" pitchFamily="2" charset="-78"/>
              </a:rPr>
              <a:t>مسئولیت </a:t>
            </a:r>
            <a:r>
              <a:rPr lang="fa-IR" sz="2000" b="1" dirty="0">
                <a:cs typeface="B Nazanin" panose="00000400000000000000" pitchFamily="2" charset="-78"/>
              </a:rPr>
              <a:t>درمانگر تجویزکننده </a:t>
            </a:r>
            <a:r>
              <a:rPr lang="fa-IR" sz="2000" b="1" dirty="0">
                <a:cs typeface="B Nazanin" panose="00000400000000000000" pitchFamily="2" charset="-78"/>
              </a:rPr>
              <a:t>است که این اقدامات را برای بازگرداندن </a:t>
            </a:r>
            <a:r>
              <a:rPr lang="fa-IR" sz="2000" b="1" dirty="0">
                <a:cs typeface="B Nazanin" panose="00000400000000000000" pitchFamily="2" charset="-78"/>
              </a:rPr>
              <a:t>ارتباط </a:t>
            </a:r>
            <a:r>
              <a:rPr lang="fa-IR" sz="2000" b="1" dirty="0">
                <a:cs typeface="B Nazanin" panose="00000400000000000000" pitchFamily="2" charset="-78"/>
              </a:rPr>
              <a:t>درمانی برای </a:t>
            </a:r>
            <a:r>
              <a:rPr lang="fa-IR" sz="2000" b="1" dirty="0">
                <a:cs typeface="B Nazanin" panose="00000400000000000000" pitchFamily="2" charset="-78"/>
              </a:rPr>
              <a:t>کاهش </a:t>
            </a:r>
            <a:r>
              <a:rPr lang="fa-IR" sz="2000" b="1" dirty="0">
                <a:cs typeface="B Nazanin" panose="00000400000000000000" pitchFamily="2" charset="-78"/>
              </a:rPr>
              <a:t>ماهیت آسیب زای مداخله اجباری و کاهش خطر خشونت </a:t>
            </a:r>
            <a:r>
              <a:rPr lang="fa-IR" sz="2000" b="1" dirty="0">
                <a:cs typeface="B Nazanin" panose="00000400000000000000" pitchFamily="2" charset="-78"/>
              </a:rPr>
              <a:t>بعدی </a:t>
            </a:r>
            <a:r>
              <a:rPr lang="fa-IR" sz="2000" b="1" dirty="0">
                <a:cs typeface="B Nazanin" panose="00000400000000000000" pitchFamily="2" charset="-78"/>
              </a:rPr>
              <a:t>انجام دهد.</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با توضیح اینکه چرا مداخله ضروری </a:t>
            </a:r>
            <a:r>
              <a:rPr lang="fa-IR" sz="2000" b="1" dirty="0">
                <a:cs typeface="B Nazanin" panose="00000400000000000000" pitchFamily="2" charset="-78"/>
              </a:rPr>
              <a:t>بود، </a:t>
            </a:r>
            <a:r>
              <a:rPr lang="fa-IR" sz="2000" b="1" dirty="0">
                <a:cs typeface="B Nazanin" panose="00000400000000000000" pitchFamily="2" charset="-78"/>
              </a:rPr>
              <a:t>شروع کنید. بگذارید بیمار از منظر خود وقایع را توضیح دهد. در صورت </a:t>
            </a:r>
            <a:r>
              <a:rPr lang="fa-IR" sz="2000" b="1" dirty="0">
                <a:cs typeface="B Nazanin" panose="00000400000000000000" pitchFamily="2" charset="-78"/>
              </a:rPr>
              <a:t>آژیتاسیون</a:t>
            </a:r>
            <a:r>
              <a:rPr lang="en-US" sz="2000" b="1" dirty="0">
                <a:cs typeface="B Nazanin" panose="00000400000000000000" pitchFamily="2" charset="-78"/>
              </a:rPr>
              <a:t> </a:t>
            </a:r>
            <a:r>
              <a:rPr lang="fa-IR" sz="2000" b="1" dirty="0">
                <a:cs typeface="B Nazanin" panose="00000400000000000000" pitchFamily="2" charset="-78"/>
              </a:rPr>
              <a:t>مجدد بیمار، </a:t>
            </a:r>
            <a:r>
              <a:rPr lang="fa-IR" sz="2000" b="1" dirty="0">
                <a:cs typeface="B Nazanin" panose="00000400000000000000" pitchFamily="2" charset="-78"/>
              </a:rPr>
              <a:t>گزینه های دیگری را برای کنترل پرخاشگری کشف کنید. به بیمار بیاموزید که چگونه وقت استراحت درخواست کند و چگونه عصبانیت خود را به درستی بیان کند. توضیح دهید که چگونه داروها می توانند از بروز اقدامات خشونت آمیز جلوگیری کنند و بازخورد بیمار را در مورد رفع نگرانی های وی دریافت کنید</a:t>
            </a:r>
            <a:r>
              <a:rPr lang="fa-IR" sz="2000" b="1" dirty="0">
                <a:cs typeface="B Nazanin" panose="00000400000000000000" pitchFamily="2" charset="-78"/>
              </a:rPr>
              <a:t>.</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 سرانجام، به خانواده </a:t>
            </a:r>
            <a:r>
              <a:rPr lang="fa-IR" sz="2000" b="1" dirty="0">
                <a:cs typeface="B Nazanin" panose="00000400000000000000" pitchFamily="2" charset="-78"/>
              </a:rPr>
              <a:t>بیمار </a:t>
            </a:r>
            <a:r>
              <a:rPr lang="fa-IR" sz="2000" b="1" dirty="0">
                <a:cs typeface="B Nazanin" panose="00000400000000000000" pitchFamily="2" charset="-78"/>
              </a:rPr>
              <a:t>که </a:t>
            </a:r>
            <a:r>
              <a:rPr lang="fa-IR" sz="2000" b="1" dirty="0">
                <a:cs typeface="B Nazanin" panose="00000400000000000000" pitchFamily="2" charset="-78"/>
              </a:rPr>
              <a:t>شاهد این حادثه </a:t>
            </a:r>
            <a:r>
              <a:rPr lang="fa-IR" sz="2000" b="1" dirty="0">
                <a:cs typeface="B Nazanin" panose="00000400000000000000" pitchFamily="2" charset="-78"/>
              </a:rPr>
              <a:t>هستند، توضیح </a:t>
            </a:r>
            <a:r>
              <a:rPr lang="fa-IR" sz="2000" b="1" dirty="0">
                <a:cs typeface="B Nazanin" panose="00000400000000000000" pitchFamily="2" charset="-78"/>
              </a:rPr>
              <a:t>دهید.</a:t>
            </a:r>
            <a:endParaRPr lang="en-US" sz="2000" b="1" dirty="0">
              <a:cs typeface="B Nazanin" panose="00000400000000000000" pitchFamily="2" charset="-78"/>
            </a:endParaRPr>
          </a:p>
          <a:p>
            <a:pPr algn="just"/>
            <a:endParaRPr lang="fa-IR" sz="2000" dirty="0">
              <a:cs typeface="B Nazanin" panose="00000400000000000000"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solidFill>
                  <a:prstClr val="white"/>
                </a:solidFill>
                <a:effectLst>
                  <a:outerShdw blurRad="38100" dist="38100" dir="2700000" algn="tl">
                    <a:srgbClr val="000000">
                      <a:alpha val="43137"/>
                    </a:srgbClr>
                  </a:outerShdw>
                </a:effectLst>
                <a:cs typeface="B Titr" panose="00000700000000000000" pitchFamily="2" charset="-78"/>
              </a:rPr>
              <a:t>حوزه 10</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 بیمار و کارکنان را مرور کنید.</a:t>
            </a:r>
            <a:endParaRPr lang="en-US" sz="28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13541901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432560"/>
            <a:ext cx="8229600" cy="4389120"/>
          </a:xfrm>
        </p:spPr>
        <p:txBody>
          <a:bodyPr/>
          <a:lstStyle/>
          <a:p>
            <a:pPr algn="just" rtl="1">
              <a:lnSpc>
                <a:spcPct val="150000"/>
              </a:lnSpc>
            </a:pPr>
            <a:r>
              <a:rPr lang="fa-IR" sz="2000" b="1" dirty="0">
                <a:cs typeface="B Nazanin" panose="00000400000000000000" pitchFamily="2" charset="-78"/>
              </a:rPr>
              <a:t>هنگامی که بیمار به آرامش رسید، بالینگر</a:t>
            </a:r>
            <a:r>
              <a:rPr lang="en-US" sz="2000" b="1" dirty="0">
                <a:cs typeface="B Nazanin" panose="00000400000000000000" pitchFamily="2" charset="-78"/>
              </a:rPr>
              <a:t> </a:t>
            </a:r>
            <a:r>
              <a:rPr lang="fa-IR" sz="2000" b="1" dirty="0">
                <a:cs typeface="B Nazanin" panose="00000400000000000000" pitchFamily="2" charset="-78"/>
              </a:rPr>
              <a:t>می تواند بیمار را تشویق</a:t>
            </a:r>
            <a:r>
              <a:rPr lang="en-US" sz="2000" b="1" dirty="0">
                <a:cs typeface="B Nazanin" panose="00000400000000000000" pitchFamily="2" charset="-78"/>
              </a:rPr>
              <a:t> </a:t>
            </a:r>
            <a:r>
              <a:rPr lang="fa-IR" sz="2000" b="1" dirty="0">
                <a:cs typeface="B Nazanin" panose="00000400000000000000" pitchFamily="2" charset="-78"/>
              </a:rPr>
              <a:t>کند و در سطح عمیق تری با او کار کند، به او کمک کند تا نگرانی های خود  را در معرض دیدش قرار دهد و به او در حل مشکل </a:t>
            </a:r>
            <a:r>
              <a:rPr lang="fa-IR" sz="2000" b="1" dirty="0">
                <a:cs typeface="B Nazanin" panose="00000400000000000000" pitchFamily="2" charset="-78"/>
              </a:rPr>
              <a:t>مسبب </a:t>
            </a:r>
            <a:r>
              <a:rPr lang="fa-IR" sz="2000" b="1" dirty="0">
                <a:cs typeface="B Nazanin" panose="00000400000000000000" pitchFamily="2" charset="-78"/>
              </a:rPr>
              <a:t>اولیه کمک کند.</a:t>
            </a:r>
            <a:endParaRPr lang="en-US" sz="2000" b="1" dirty="0">
              <a:cs typeface="B Nazanin" panose="00000400000000000000" pitchFamily="2" charset="-78"/>
            </a:endParaRPr>
          </a:p>
          <a:p>
            <a:pPr algn="just" rtl="1">
              <a:lnSpc>
                <a:spcPct val="150000"/>
              </a:lnSpc>
            </a:pPr>
            <a:r>
              <a:rPr lang="fa-IR" sz="2000" b="1" dirty="0">
                <a:cs typeface="B Nazanin" panose="00000400000000000000" pitchFamily="2" charset="-78"/>
              </a:rPr>
              <a:t> از آنجا که پیشگیری از آژیتاسیون بهترین روش برای درمان آن </a:t>
            </a:r>
            <a:r>
              <a:rPr lang="fa-IR" sz="2000" b="1" dirty="0">
                <a:cs typeface="B Nazanin" panose="00000400000000000000" pitchFamily="2" charset="-78"/>
              </a:rPr>
              <a:t>است، </a:t>
            </a:r>
            <a:r>
              <a:rPr lang="fa-IR" sz="2000" b="1" dirty="0">
                <a:cs typeface="B Nazanin" panose="00000400000000000000" pitchFamily="2" charset="-78"/>
              </a:rPr>
              <a:t>بهترین کار برنامه ریزی با بیمار است: </a:t>
            </a:r>
            <a:endParaRPr lang="fa-IR" sz="2000" b="1" dirty="0">
              <a:cs typeface="B Nazanin" panose="00000400000000000000" pitchFamily="2" charset="-78"/>
            </a:endParaRPr>
          </a:p>
          <a:p>
            <a:pPr marL="0" indent="0" algn="just" rtl="1">
              <a:lnSpc>
                <a:spcPct val="150000"/>
              </a:lnSpc>
              <a:buNone/>
            </a:pPr>
            <a:r>
              <a:rPr lang="fa-IR" sz="2000" b="1">
                <a:cs typeface="B Nazanin" panose="00000400000000000000" pitchFamily="2" charset="-78"/>
              </a:rPr>
              <a:t>«</a:t>
            </a:r>
            <a:r>
              <a:rPr lang="fa-IR" sz="2000" b="1" dirty="0">
                <a:cs typeface="B Nazanin" panose="00000400000000000000" pitchFamily="2" charset="-78"/>
              </a:rPr>
              <a:t>زمانی که مثل امروز نارحت هستید، </a:t>
            </a:r>
            <a:r>
              <a:rPr lang="fa-IR" sz="2000" b="1">
                <a:cs typeface="B Nazanin" panose="00000400000000000000" pitchFamily="2" charset="-78"/>
              </a:rPr>
              <a:t>چه </a:t>
            </a:r>
            <a:r>
              <a:rPr lang="fa-IR" sz="2000" b="1">
                <a:cs typeface="B Nazanin" panose="00000400000000000000" pitchFamily="2" charset="-78"/>
              </a:rPr>
              <a:t>چزیری </a:t>
            </a:r>
            <a:r>
              <a:rPr lang="fa-IR" sz="2000" b="1" dirty="0">
                <a:cs typeface="B Nazanin" panose="00000400000000000000" pitchFamily="2" charset="-78"/>
              </a:rPr>
              <a:t>برای شما موثر است» ما و یا شما در آینده چه کاری می توانیم برای کمک به شما در خودکنترلی انجام دهیم؟ "</a:t>
            </a:r>
            <a:endParaRPr lang="en-US" sz="2000" b="1" dirty="0">
              <a:cs typeface="B Nazanin" panose="00000400000000000000" pitchFamily="2" charset="-78"/>
            </a:endParaRPr>
          </a:p>
          <a:p>
            <a:endParaRPr lang="en-US" dirty="0"/>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solidFill>
                  <a:prstClr val="white"/>
                </a:solidFill>
                <a:effectLst>
                  <a:outerShdw blurRad="38100" dist="38100" dir="2700000" algn="tl">
                    <a:srgbClr val="000000">
                      <a:alpha val="43137"/>
                    </a:srgbClr>
                  </a:outerShdw>
                </a:effectLst>
                <a:cs typeface="B Titr" panose="00000700000000000000" pitchFamily="2" charset="-78"/>
              </a:rPr>
              <a:t>حوزه 10</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 بیمار و کارکنان را مرور کنید.</a:t>
            </a:r>
            <a:endParaRPr lang="en-US" sz="28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109605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1117381"/>
            <a:ext cx="7886700" cy="5479971"/>
          </a:xfrm>
        </p:spPr>
        <p:txBody>
          <a:bodyPr>
            <a:noAutofit/>
          </a:bodyPr>
          <a:lstStyle/>
          <a:p>
            <a:pPr algn="r" rtl="1">
              <a:lnSpc>
                <a:spcPct val="170000"/>
              </a:lnSpc>
            </a:pPr>
            <a:r>
              <a:rPr lang="ar-SA" sz="2400" dirty="0">
                <a:cs typeface="B Nazanin" panose="00000400000000000000" pitchFamily="2" charset="-78"/>
              </a:rPr>
              <a:t>یکی </a:t>
            </a:r>
            <a:r>
              <a:rPr lang="ar-SA" sz="2400" dirty="0">
                <a:cs typeface="B Nazanin" panose="00000400000000000000" pitchFamily="2" charset="-78"/>
              </a:rPr>
              <a:t>از ویژگی­های بخش­های روان­پزشکی </a:t>
            </a:r>
            <a:r>
              <a:rPr lang="ar-SA" sz="2400" dirty="0">
                <a:cs typeface="B Nazanin" panose="00000400000000000000" pitchFamily="2" charset="-78"/>
              </a:rPr>
              <a:t>قفل </a:t>
            </a:r>
            <a:r>
              <a:rPr lang="ar-SA" sz="2400" dirty="0">
                <a:cs typeface="B Nazanin" panose="00000400000000000000" pitchFamily="2" charset="-78"/>
              </a:rPr>
              <a:t>بودن درب­های خروجی است. بخش­ها با درهای قفل شده با کاهش فراوانی فرار همراه است ولی احساس زندانی بودن و در قفس بودن را به بیمار منتقل می­کند. </a:t>
            </a:r>
            <a:endParaRPr lang="fa-IR" sz="2400" dirty="0">
              <a:cs typeface="B Nazanin" panose="00000400000000000000" pitchFamily="2" charset="-78"/>
            </a:endParaRPr>
          </a:p>
          <a:p>
            <a:pPr algn="r" rtl="1">
              <a:lnSpc>
                <a:spcPct val="170000"/>
              </a:lnSpc>
            </a:pPr>
            <a:r>
              <a:rPr lang="ar-SA" sz="2400" dirty="0">
                <a:cs typeface="B Nazanin" panose="00000400000000000000" pitchFamily="2" charset="-78"/>
              </a:rPr>
              <a:t>شناسایی بخش به عنوان یک زندان توسط بیماران سبب افزایش </a:t>
            </a:r>
            <a:r>
              <a:rPr lang="ar-SA" sz="2400" dirty="0">
                <a:cs typeface="B Nazanin" panose="00000400000000000000" pitchFamily="2" charset="-78"/>
              </a:rPr>
              <a:t>خشم</a:t>
            </a:r>
            <a:r>
              <a:rPr lang="ar-SA" sz="2000" dirty="0">
                <a:cs typeface="B Nazanin" panose="00000400000000000000" pitchFamily="2" charset="-78"/>
              </a:rPr>
              <a:t>(</a:t>
            </a:r>
            <a:r>
              <a:rPr lang="en-US" sz="2000" dirty="0"/>
              <a:t>Muir-Cochrane</a:t>
            </a:r>
            <a:r>
              <a:rPr lang="fa-IR" sz="2400" dirty="0"/>
              <a:t>، </a:t>
            </a:r>
            <a:r>
              <a:rPr lang="fa-IR" sz="2000" dirty="0">
                <a:cs typeface="B Nazanin" panose="00000400000000000000" pitchFamily="2" charset="-78"/>
              </a:rPr>
              <a:t>2011</a:t>
            </a:r>
            <a:r>
              <a:rPr lang="ar-SA" sz="2400" dirty="0">
                <a:cs typeface="B Nazanin" panose="00000400000000000000" pitchFamily="2" charset="-78"/>
              </a:rPr>
              <a:t>)، پرخاشگری(</a:t>
            </a:r>
            <a:r>
              <a:rPr lang="en-US" sz="2000" dirty="0"/>
              <a:t>Bowers</a:t>
            </a:r>
            <a:r>
              <a:rPr lang="fa-IR" sz="2000" dirty="0"/>
              <a:t>، </a:t>
            </a:r>
            <a:r>
              <a:rPr lang="fa-IR" sz="2000" dirty="0">
                <a:cs typeface="B Nazanin" panose="00000400000000000000" pitchFamily="2" charset="-78"/>
              </a:rPr>
              <a:t>2009</a:t>
            </a:r>
            <a:r>
              <a:rPr lang="ar-SA" sz="2400" dirty="0">
                <a:cs typeface="B Nazanin" panose="00000400000000000000" pitchFamily="2" charset="-78"/>
              </a:rPr>
              <a:t>)، </a:t>
            </a:r>
            <a:r>
              <a:rPr lang="ar-SA" sz="2400" dirty="0">
                <a:cs typeface="B Nazanin" panose="00000400000000000000" pitchFamily="2" charset="-78"/>
              </a:rPr>
              <a:t>آسیب به </a:t>
            </a:r>
            <a:r>
              <a:rPr lang="ar-SA" sz="2400" dirty="0">
                <a:cs typeface="B Nazanin" panose="00000400000000000000" pitchFamily="2" charset="-78"/>
              </a:rPr>
              <a:t>خود(</a:t>
            </a:r>
            <a:r>
              <a:rPr lang="en-US" sz="2000" dirty="0"/>
              <a:t>Bowers</a:t>
            </a:r>
            <a:r>
              <a:rPr lang="fa-IR" sz="2000" dirty="0"/>
              <a:t>، </a:t>
            </a:r>
            <a:r>
              <a:rPr lang="fa-IR" sz="2000" dirty="0">
                <a:cs typeface="B Nazanin" panose="00000400000000000000" pitchFamily="2" charset="-78"/>
              </a:rPr>
              <a:t>2014</a:t>
            </a:r>
            <a:r>
              <a:rPr lang="ar-SA" sz="2400" dirty="0">
                <a:cs typeface="B Nazanin" panose="00000400000000000000" pitchFamily="2" charset="-78"/>
              </a:rPr>
              <a:t>) </a:t>
            </a:r>
            <a:r>
              <a:rPr lang="ar-SA" sz="2400" dirty="0">
                <a:cs typeface="B Nazanin" panose="00000400000000000000" pitchFamily="2" charset="-78"/>
              </a:rPr>
              <a:t>و عدم مصرف </a:t>
            </a:r>
            <a:r>
              <a:rPr lang="ar-SA" sz="2400" dirty="0">
                <a:cs typeface="B Nazanin" panose="00000400000000000000" pitchFamily="2" charset="-78"/>
              </a:rPr>
              <a:t>دارو(</a:t>
            </a:r>
            <a:r>
              <a:rPr lang="en-US" sz="2000" dirty="0"/>
              <a:t>Baker</a:t>
            </a:r>
            <a:r>
              <a:rPr lang="fa-IR" sz="2000" dirty="0"/>
              <a:t>، </a:t>
            </a:r>
            <a:r>
              <a:rPr lang="fa-IR" sz="2000" dirty="0">
                <a:cs typeface="B Nazanin" panose="00000400000000000000" pitchFamily="2" charset="-78"/>
              </a:rPr>
              <a:t>2009</a:t>
            </a:r>
            <a:r>
              <a:rPr lang="ar-SA" sz="2400" dirty="0">
                <a:cs typeface="B Nazanin" panose="00000400000000000000" pitchFamily="2" charset="-78"/>
              </a:rPr>
              <a:t>) </a:t>
            </a:r>
            <a:r>
              <a:rPr lang="ar-SA" sz="2400" dirty="0">
                <a:cs typeface="B Nazanin" panose="00000400000000000000" pitchFamily="2" charset="-78"/>
              </a:rPr>
              <a:t>می­شود. </a:t>
            </a:r>
            <a:endParaRPr lang="fa-IR" sz="2400" dirty="0">
              <a:cs typeface="B Nazanin" panose="00000400000000000000" pitchFamily="2" charset="-78"/>
            </a:endParaRPr>
          </a:p>
        </p:txBody>
      </p:sp>
      <p:sp>
        <p:nvSpPr>
          <p:cNvPr id="7" name="Rectangle 6"/>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محیط طبیعی زندگی</a:t>
            </a:r>
          </a:p>
        </p:txBody>
      </p:sp>
      <p:pic>
        <p:nvPicPr>
          <p:cNvPr id="8"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70687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rtl="1">
              <a:lnSpc>
                <a:spcPct val="150000"/>
              </a:lnSpc>
            </a:pPr>
            <a:r>
              <a:rPr lang="fa-IR" sz="2400" dirty="0">
                <a:cs typeface="B Nazanin" panose="00000400000000000000" pitchFamily="2" charset="-78"/>
              </a:rPr>
              <a:t>توصیه اصلی: </a:t>
            </a:r>
            <a:r>
              <a:rPr lang="fa-IR" sz="2400" dirty="0">
                <a:cs typeface="B Nazanin" panose="00000400000000000000" pitchFamily="2" charset="-78"/>
              </a:rPr>
              <a:t>کارکنان را مرور کنید.</a:t>
            </a:r>
            <a:endParaRPr lang="en-US" sz="2400" dirty="0">
              <a:cs typeface="B Nazanin" panose="00000400000000000000" pitchFamily="2" charset="-78"/>
            </a:endParaRPr>
          </a:p>
          <a:p>
            <a:pPr algn="just" rtl="1">
              <a:lnSpc>
                <a:spcPct val="150000"/>
              </a:lnSpc>
            </a:pPr>
            <a:r>
              <a:rPr lang="fa-IR" sz="2400" dirty="0">
                <a:cs typeface="B Nazanin" panose="00000400000000000000" pitchFamily="2" charset="-78"/>
              </a:rPr>
              <a:t> </a:t>
            </a:r>
            <a:r>
              <a:rPr lang="fa-IR" sz="2400" dirty="0">
                <a:cs typeface="B Nazanin" panose="00000400000000000000" pitchFamily="2" charset="-78"/>
              </a:rPr>
              <a:t>اگر </a:t>
            </a:r>
            <a:r>
              <a:rPr lang="fa-IR" sz="2400" dirty="0">
                <a:cs typeface="B Nazanin" panose="00000400000000000000" pitchFamily="2" charset="-78"/>
              </a:rPr>
              <a:t>استفاده از </a:t>
            </a:r>
            <a:r>
              <a:rPr lang="fa-IR" sz="2400" dirty="0">
                <a:cs typeface="B Nazanin" panose="00000400000000000000" pitchFamily="2" charset="-78"/>
              </a:rPr>
              <a:t>محدودیت یا </a:t>
            </a:r>
            <a:r>
              <a:rPr lang="fa-IR" sz="2400" dirty="0">
                <a:cs typeface="B Nazanin" panose="00000400000000000000" pitchFamily="2" charset="-78"/>
              </a:rPr>
              <a:t>اجبار لازم بوده است، </a:t>
            </a:r>
            <a:r>
              <a:rPr lang="fa-IR" sz="2400" dirty="0">
                <a:cs typeface="B Nazanin" panose="00000400000000000000" pitchFamily="2" charset="-78"/>
              </a:rPr>
              <a:t>مهم است که کارکنان در مورد اقدامات پس از </a:t>
            </a:r>
            <a:r>
              <a:rPr lang="fa-IR" sz="2400" dirty="0">
                <a:cs typeface="B Nazanin" panose="00000400000000000000" pitchFamily="2" charset="-78"/>
              </a:rPr>
              <a:t>حادثه </a:t>
            </a:r>
            <a:r>
              <a:rPr lang="fa-IR" sz="2400" dirty="0">
                <a:cs typeface="B Nazanin" panose="00000400000000000000" pitchFamily="2" charset="-78"/>
              </a:rPr>
              <a:t>توضیح </a:t>
            </a:r>
            <a:r>
              <a:rPr lang="fa-IR" sz="2400" dirty="0">
                <a:cs typeface="B Nazanin" panose="00000400000000000000" pitchFamily="2" charset="-78"/>
              </a:rPr>
              <a:t>دهند.</a:t>
            </a:r>
            <a:endParaRPr lang="en-US" sz="2400" dirty="0">
              <a:cs typeface="B Nazanin" panose="00000400000000000000" pitchFamily="2" charset="-78"/>
            </a:endParaRPr>
          </a:p>
          <a:p>
            <a:pPr algn="just" rtl="1">
              <a:lnSpc>
                <a:spcPct val="150000"/>
              </a:lnSpc>
            </a:pPr>
            <a:r>
              <a:rPr lang="fa-IR" sz="2400" dirty="0">
                <a:cs typeface="B Nazanin" panose="00000400000000000000" pitchFamily="2" charset="-78"/>
              </a:rPr>
              <a:t> </a:t>
            </a:r>
            <a:r>
              <a:rPr lang="fa-IR" sz="2400" dirty="0">
                <a:cs typeface="B Nazanin" panose="00000400000000000000" pitchFamily="2" charset="-78"/>
              </a:rPr>
              <a:t>کارکنان باید احساس راحتی کنند </a:t>
            </a:r>
            <a:r>
              <a:rPr lang="fa-IR" sz="2400" dirty="0">
                <a:cs typeface="B Nazanin" panose="00000400000000000000" pitchFamily="2" charset="-78"/>
              </a:rPr>
              <a:t>تا آنچه </a:t>
            </a:r>
            <a:r>
              <a:rPr lang="fa-IR" sz="2400" dirty="0">
                <a:cs typeface="B Nazanin" panose="00000400000000000000" pitchFamily="2" charset="-78"/>
              </a:rPr>
              <a:t>را که در طول اپیزود به خوبی پیش رفته </a:t>
            </a:r>
            <a:r>
              <a:rPr lang="fa-IR" sz="2400" dirty="0">
                <a:cs typeface="B Nazanin" panose="00000400000000000000" pitchFamily="2" charset="-78"/>
              </a:rPr>
              <a:t>است یا نه را شرح دهند و </a:t>
            </a:r>
            <a:r>
              <a:rPr lang="fa-IR" sz="2400" dirty="0">
                <a:cs typeface="B Nazanin" panose="00000400000000000000" pitchFamily="2" charset="-78"/>
              </a:rPr>
              <a:t>هم </a:t>
            </a:r>
            <a:r>
              <a:rPr lang="fa-IR" sz="2400" dirty="0">
                <a:cs typeface="B Nazanin" panose="00000400000000000000" pitchFamily="2" charset="-78"/>
              </a:rPr>
              <a:t>پیشنهادهایی جهت بهبود حوادث بعدی را توصیه </a:t>
            </a:r>
            <a:r>
              <a:rPr lang="fa-IR" sz="2400" dirty="0">
                <a:cs typeface="B Nazanin" panose="00000400000000000000" pitchFamily="2" charset="-78"/>
              </a:rPr>
              <a:t>کنند.</a:t>
            </a:r>
            <a:endParaRPr lang="en-US" sz="2400" dirty="0">
              <a:cs typeface="B Nazanin" panose="00000400000000000000" pitchFamily="2" charset="-78"/>
            </a:endParaRPr>
          </a:p>
        </p:txBody>
      </p:sp>
      <p:sp>
        <p:nvSpPr>
          <p:cNvPr id="4" name="Rectangle 3"/>
          <p:cNvSpPr/>
          <p:nvPr/>
        </p:nvSpPr>
        <p:spPr>
          <a:xfrm>
            <a:off x="2592633" y="61569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dirty="0">
                <a:solidFill>
                  <a:prstClr val="white"/>
                </a:solidFill>
                <a:effectLst>
                  <a:outerShdw blurRad="38100" dist="38100" dir="2700000" algn="tl">
                    <a:srgbClr val="000000">
                      <a:alpha val="43137"/>
                    </a:srgbClr>
                  </a:outerShdw>
                </a:effectLst>
                <a:cs typeface="B Titr" panose="00000700000000000000" pitchFamily="2" charset="-78"/>
              </a:rPr>
              <a:t>حوزه 10</a:t>
            </a:r>
            <a:r>
              <a:rPr lang="fa-IR" sz="2800" dirty="0">
                <a:solidFill>
                  <a:prstClr val="white"/>
                </a:solidFill>
                <a:effectLst>
                  <a:outerShdw blurRad="38100" dist="38100" dir="2700000" algn="tl">
                    <a:srgbClr val="000000">
                      <a:alpha val="43137"/>
                    </a:srgbClr>
                  </a:outerShdw>
                </a:effectLst>
                <a:cs typeface="B Titr" panose="00000700000000000000" pitchFamily="2" charset="-78"/>
              </a:rPr>
              <a:t>: بیمار و کارکنان را مرور کنید.</a:t>
            </a:r>
            <a:endParaRPr lang="en-US" sz="28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9183" y="615697"/>
            <a:ext cx="933450" cy="1106261"/>
          </a:xfrm>
          <a:prstGeom prst="rect">
            <a:avLst/>
          </a:prstGeom>
        </p:spPr>
      </p:pic>
    </p:spTree>
    <p:extLst>
      <p:ext uri="{BB962C8B-B14F-4D97-AF65-F5344CB8AC3E}">
        <p14:creationId xmlns:p14="http://schemas.microsoft.com/office/powerpoint/2010/main" val="8914141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3065808" y="13796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owchart: Alternate Process 2"/>
          <p:cNvSpPr/>
          <p:nvPr/>
        </p:nvSpPr>
        <p:spPr>
          <a:xfrm>
            <a:off x="3838509" y="1519927"/>
            <a:ext cx="1260520" cy="418330"/>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endParaRPr>
          </a:p>
          <a:p>
            <a:pPr algn="ctr"/>
            <a:r>
              <a:rPr lang="fa-IR"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انتقال احساس ارزشمندی</a:t>
            </a:r>
            <a:endParaRPr lang="en-US" sz="1400" b="1" dirty="0">
              <a:solidFill>
                <a:prstClr val="white"/>
              </a:solidFill>
              <a:ea typeface="Calibri" panose="020F0502020204030204" pitchFamily="34" charset="0"/>
              <a:cs typeface="B Nazanin" panose="00000400000000000000" pitchFamily="2" charset="-78"/>
            </a:endParaRPr>
          </a:p>
          <a:p>
            <a:pPr algn="ctr"/>
            <a:endParaRPr lang="en-US" sz="1400" b="1" dirty="0">
              <a:solidFill>
                <a:prstClr val="white"/>
              </a:solidFill>
              <a:cs typeface="B Nazanin" panose="00000400000000000000" pitchFamily="2" charset="-78"/>
            </a:endParaRPr>
          </a:p>
        </p:txBody>
      </p:sp>
      <p:sp>
        <p:nvSpPr>
          <p:cNvPr id="4" name="Flowchart: Alternate Process 3"/>
          <p:cNvSpPr/>
          <p:nvPr/>
        </p:nvSpPr>
        <p:spPr>
          <a:xfrm>
            <a:off x="3850427" y="2027513"/>
            <a:ext cx="1236684" cy="379827"/>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endParaRPr>
          </a:p>
          <a:p>
            <a:pPr algn="ctr"/>
            <a:r>
              <a:rPr lang="fa-IR"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ایجاد جو دوستانه</a:t>
            </a:r>
            <a:endParaRPr lang="en-US" sz="1400" b="1" dirty="0">
              <a:solidFill>
                <a:prstClr val="white"/>
              </a:solidFill>
              <a:ea typeface="Calibri" panose="020F0502020204030204" pitchFamily="34" charset="0"/>
              <a:cs typeface="B Nazanin" panose="00000400000000000000" pitchFamily="2" charset="-78"/>
            </a:endParaRPr>
          </a:p>
          <a:p>
            <a:pPr algn="ctr"/>
            <a:endParaRPr lang="en-US" sz="1400" b="1" dirty="0">
              <a:solidFill>
                <a:prstClr val="white"/>
              </a:solidFill>
              <a:cs typeface="B Nazanin" panose="00000400000000000000" pitchFamily="2" charset="-78"/>
            </a:endParaRPr>
          </a:p>
        </p:txBody>
      </p:sp>
      <p:sp>
        <p:nvSpPr>
          <p:cNvPr id="6" name="Flowchart: Alternate Process 5"/>
          <p:cNvSpPr/>
          <p:nvPr/>
        </p:nvSpPr>
        <p:spPr>
          <a:xfrm>
            <a:off x="6923320" y="2305219"/>
            <a:ext cx="1131884" cy="478052"/>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pPr>
            <a:r>
              <a:rPr lang="ar-SA" sz="15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مشارکت دادن</a:t>
            </a:r>
            <a:endParaRPr lang="en-US" sz="1500" dirty="0">
              <a:solidFill>
                <a:prstClr val="black"/>
              </a:solidFill>
              <a:ea typeface="Calibri" panose="020F0502020204030204" pitchFamily="34" charset="0"/>
              <a:cs typeface="Arial" panose="020B0604020202020204" pitchFamily="34" charset="0"/>
            </a:endParaRPr>
          </a:p>
        </p:txBody>
      </p:sp>
      <p:sp>
        <p:nvSpPr>
          <p:cNvPr id="7" name="Flowchart: Alternate Process 6"/>
          <p:cNvSpPr/>
          <p:nvPr/>
        </p:nvSpPr>
        <p:spPr>
          <a:xfrm>
            <a:off x="7012349" y="1837837"/>
            <a:ext cx="858132" cy="379827"/>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9071" algn="ctr" rtl="1">
              <a:lnSpc>
                <a:spcPct val="115000"/>
              </a:lnSpc>
            </a:pPr>
            <a:r>
              <a:rPr lang="ar-SA" sz="15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مذاکره</a:t>
            </a:r>
            <a:endParaRPr lang="en-US" sz="1500" dirty="0">
              <a:solidFill>
                <a:prstClr val="black"/>
              </a:solidFill>
              <a:ea typeface="Calibri" panose="020F0502020204030204" pitchFamily="34" charset="0"/>
              <a:cs typeface="Arial" panose="020B0604020202020204" pitchFamily="34" charset="0"/>
            </a:endParaRPr>
          </a:p>
        </p:txBody>
      </p:sp>
      <p:sp>
        <p:nvSpPr>
          <p:cNvPr id="8" name="Flowchart: Alternate Process 7"/>
          <p:cNvSpPr/>
          <p:nvPr/>
        </p:nvSpPr>
        <p:spPr>
          <a:xfrm>
            <a:off x="6944703" y="1343996"/>
            <a:ext cx="898577" cy="423789"/>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89071" algn="just" rtl="1">
              <a:lnSpc>
                <a:spcPct val="115000"/>
              </a:lnSpc>
            </a:pPr>
            <a:r>
              <a:rPr lang="ar-SA" sz="15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آموزش</a:t>
            </a:r>
            <a:endParaRPr lang="en-US" sz="1500" dirty="0">
              <a:solidFill>
                <a:prstClr val="black"/>
              </a:solidFill>
              <a:ea typeface="Calibri" panose="020F0502020204030204" pitchFamily="34" charset="0"/>
              <a:cs typeface="Arial" panose="020B0604020202020204" pitchFamily="34" charset="0"/>
            </a:endParaRPr>
          </a:p>
        </p:txBody>
      </p:sp>
      <p:sp>
        <p:nvSpPr>
          <p:cNvPr id="9" name="Flowchart: Alternate Process 8"/>
          <p:cNvSpPr/>
          <p:nvPr/>
        </p:nvSpPr>
        <p:spPr>
          <a:xfrm>
            <a:off x="4224486" y="1053091"/>
            <a:ext cx="1021359" cy="423789"/>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prstClr val="black"/>
                </a:solidFill>
                <a:cs typeface="B Nazanin" panose="00000400000000000000" pitchFamily="2" charset="-78"/>
              </a:rPr>
              <a:t>انتقال آرامش</a:t>
            </a:r>
          </a:p>
        </p:txBody>
      </p:sp>
      <p:sp>
        <p:nvSpPr>
          <p:cNvPr id="11" name="Flowchart: Alternate Process 10"/>
          <p:cNvSpPr/>
          <p:nvPr/>
        </p:nvSpPr>
        <p:spPr>
          <a:xfrm>
            <a:off x="4138969" y="2484190"/>
            <a:ext cx="1192395" cy="467462"/>
          </a:xfrm>
          <a:prstGeom prst="flowChartAlternateProcess">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تدوین و اجرای قوانین </a:t>
            </a:r>
            <a:endParaRPr lang="en-US" sz="1400" b="1" dirty="0">
              <a:solidFill>
                <a:prstClr val="black"/>
              </a:solidFill>
              <a:cs typeface="B Nazanin" panose="00000400000000000000" pitchFamily="2" charset="-78"/>
            </a:endParaRPr>
          </a:p>
        </p:txBody>
      </p:sp>
      <p:sp>
        <p:nvSpPr>
          <p:cNvPr id="12" name="Flowchart: Alternate Process 11"/>
          <p:cNvSpPr/>
          <p:nvPr/>
        </p:nvSpPr>
        <p:spPr>
          <a:xfrm>
            <a:off x="8070380" y="5399858"/>
            <a:ext cx="1005839" cy="498038"/>
          </a:xfrm>
          <a:prstGeom prst="flowChartAlternateProcess">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pPr>
            <a:r>
              <a:rPr lang="ar-SA"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به موقع عمل کردن</a:t>
            </a:r>
            <a:endParaRPr lang="en-US" sz="1400" dirty="0">
              <a:solidFill>
                <a:prstClr val="black"/>
              </a:solidFill>
              <a:ea typeface="Calibri" panose="020F0502020204030204" pitchFamily="34" charset="0"/>
              <a:cs typeface="Arial" panose="020B0604020202020204" pitchFamily="34" charset="0"/>
            </a:endParaRPr>
          </a:p>
        </p:txBody>
      </p:sp>
      <p:sp>
        <p:nvSpPr>
          <p:cNvPr id="13" name="Flowchart: Alternate Process 12"/>
          <p:cNvSpPr/>
          <p:nvPr/>
        </p:nvSpPr>
        <p:spPr>
          <a:xfrm>
            <a:off x="6875126" y="5478322"/>
            <a:ext cx="1127542" cy="597145"/>
          </a:xfrm>
          <a:prstGeom prst="flowChartAlternateProcess">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اقدام بر اساس دستورالعمل­ها </a:t>
            </a:r>
            <a:endParaRPr lang="en-US" sz="1400" dirty="0">
              <a:solidFill>
                <a:prstClr val="black"/>
              </a:solidFill>
              <a:ea typeface="Calibri" panose="020F0502020204030204" pitchFamily="34" charset="0"/>
              <a:cs typeface="Arial" panose="020B0604020202020204" pitchFamily="34" charset="0"/>
            </a:endParaRPr>
          </a:p>
        </p:txBody>
      </p:sp>
      <p:sp>
        <p:nvSpPr>
          <p:cNvPr id="14" name="Flowchart: Alternate Process 13"/>
          <p:cNvSpPr/>
          <p:nvPr/>
        </p:nvSpPr>
        <p:spPr>
          <a:xfrm>
            <a:off x="8222419" y="3677447"/>
            <a:ext cx="858132" cy="477854"/>
          </a:xfrm>
          <a:prstGeom prst="flowChartAlternateProcess">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pPr>
            <a:r>
              <a:rPr lang="ar-SA"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تداوم مراقبت</a:t>
            </a:r>
            <a:endParaRPr lang="en-US"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endParaRPr>
          </a:p>
        </p:txBody>
      </p:sp>
      <p:sp>
        <p:nvSpPr>
          <p:cNvPr id="15" name="Flowchart: Alternate Process 14"/>
          <p:cNvSpPr/>
          <p:nvPr/>
        </p:nvSpPr>
        <p:spPr>
          <a:xfrm>
            <a:off x="7184857" y="3539774"/>
            <a:ext cx="976121" cy="454625"/>
          </a:xfrm>
          <a:prstGeom prst="flowChartAlternateProcess">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pPr>
            <a:r>
              <a:rPr lang="ar-SA"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وکالت بیمار</a:t>
            </a:r>
            <a:endParaRPr lang="en-US" sz="1400" dirty="0">
              <a:solidFill>
                <a:prstClr val="black"/>
              </a:solidFill>
              <a:ea typeface="Calibri" panose="020F0502020204030204" pitchFamily="34" charset="0"/>
              <a:cs typeface="Arial" panose="020B0604020202020204" pitchFamily="34" charset="0"/>
            </a:endParaRPr>
          </a:p>
        </p:txBody>
      </p:sp>
      <p:sp>
        <p:nvSpPr>
          <p:cNvPr id="16" name="Flowchart: Alternate Process 15"/>
          <p:cNvSpPr/>
          <p:nvPr/>
        </p:nvSpPr>
        <p:spPr>
          <a:xfrm>
            <a:off x="5735664" y="5065682"/>
            <a:ext cx="1147580" cy="449708"/>
          </a:xfrm>
          <a:prstGeom prst="flowChartAlternateProcess">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1400" b="1" dirty="0">
                <a:solidFill>
                  <a:prstClr val="black"/>
                </a:solidFill>
                <a:latin typeface="Times New Roman" panose="02020603050405020304" pitchFamily="18" charset="0"/>
                <a:ea typeface="Calibri" panose="020F0502020204030204" pitchFamily="34" charset="0"/>
                <a:cs typeface="B Nazanin" panose="00000400000000000000" pitchFamily="2" charset="-78"/>
              </a:rPr>
              <a:t>محافظت از خود و همکاران</a:t>
            </a:r>
            <a:endParaRPr lang="en-US" sz="1400" dirty="0">
              <a:solidFill>
                <a:prstClr val="black"/>
              </a:solidFill>
              <a:ea typeface="Calibri" panose="020F0502020204030204" pitchFamily="34" charset="0"/>
              <a:cs typeface="Arial" panose="020B0604020202020204" pitchFamily="34" charset="0"/>
            </a:endParaRPr>
          </a:p>
        </p:txBody>
      </p:sp>
      <p:sp>
        <p:nvSpPr>
          <p:cNvPr id="17" name="Flowchart: Alternate Process 16"/>
          <p:cNvSpPr/>
          <p:nvPr/>
        </p:nvSpPr>
        <p:spPr>
          <a:xfrm>
            <a:off x="3905553" y="5439090"/>
            <a:ext cx="1042992" cy="419575"/>
          </a:xfrm>
          <a:prstGeom prst="flowChartAlternateProcess">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یاری­گرفتن از دیگران</a:t>
            </a:r>
            <a:endParaRPr lang="en-US" sz="1400" dirty="0">
              <a:solidFill>
                <a:prstClr val="white"/>
              </a:solidFill>
              <a:ea typeface="Calibri" panose="020F0502020204030204" pitchFamily="34" charset="0"/>
              <a:cs typeface="Arial" panose="020B0604020202020204" pitchFamily="34" charset="0"/>
            </a:endParaRPr>
          </a:p>
        </p:txBody>
      </p:sp>
      <p:sp>
        <p:nvSpPr>
          <p:cNvPr id="18" name="Flowchart: Alternate Process 17"/>
          <p:cNvSpPr/>
          <p:nvPr/>
        </p:nvSpPr>
        <p:spPr>
          <a:xfrm>
            <a:off x="2987655" y="5030334"/>
            <a:ext cx="858132" cy="542010"/>
          </a:xfrm>
          <a:prstGeom prst="flowChartAlternateProcess">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15000"/>
              </a:lnSpc>
            </a:pPr>
            <a:r>
              <a:rPr lang="fa-IR" sz="1125"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تجزیه و تحلیل ذهنی</a:t>
            </a:r>
            <a:endParaRPr lang="en-US" sz="1125" dirty="0">
              <a:solidFill>
                <a:prstClr val="white"/>
              </a:solidFill>
              <a:ea typeface="Calibri" panose="020F0502020204030204" pitchFamily="34" charset="0"/>
              <a:cs typeface="Arial" panose="020B0604020202020204" pitchFamily="34" charset="0"/>
            </a:endParaRPr>
          </a:p>
        </p:txBody>
      </p:sp>
      <p:sp>
        <p:nvSpPr>
          <p:cNvPr id="19" name="Flowchart: Alternate Process 18"/>
          <p:cNvSpPr/>
          <p:nvPr/>
        </p:nvSpPr>
        <p:spPr>
          <a:xfrm>
            <a:off x="3029879" y="3945824"/>
            <a:ext cx="656498" cy="972407"/>
          </a:xfrm>
          <a:prstGeom prst="flowChartAlternateProcess">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15000"/>
              </a:lnSpc>
            </a:pPr>
            <a:r>
              <a:rPr lang="fa-IR"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پایش مداوم</a:t>
            </a:r>
            <a:endParaRPr lang="en-US" sz="1400" dirty="0">
              <a:solidFill>
                <a:prstClr val="white"/>
              </a:solidFill>
              <a:ea typeface="Calibri" panose="020F0502020204030204" pitchFamily="34" charset="0"/>
              <a:cs typeface="Arial" panose="020B0604020202020204" pitchFamily="34" charset="0"/>
            </a:endParaRPr>
          </a:p>
        </p:txBody>
      </p:sp>
      <p:sp>
        <p:nvSpPr>
          <p:cNvPr id="20" name="Flowchart: Alternate Process 19"/>
          <p:cNvSpPr/>
          <p:nvPr/>
        </p:nvSpPr>
        <p:spPr>
          <a:xfrm>
            <a:off x="2946773" y="3024222"/>
            <a:ext cx="1293057" cy="863195"/>
          </a:xfrm>
          <a:prstGeom prst="flowChartAlternateProcess">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fa-IR" sz="1400" b="1" dirty="0">
                <a:solidFill>
                  <a:srgbClr val="000000"/>
                </a:solidFill>
                <a:latin typeface="Times New Roman" panose="02020603050405020304" pitchFamily="18" charset="0"/>
                <a:ea typeface="Calibri" panose="020F0502020204030204" pitchFamily="34" charset="0"/>
                <a:cs typeface="B Nazanin" panose="00000400000000000000" pitchFamily="2" charset="-78"/>
              </a:rPr>
              <a:t>ملکه ذهن شدن بخش در قالب بستر حوادث</a:t>
            </a:r>
            <a:endParaRPr lang="en-US" sz="1400" dirty="0">
              <a:solidFill>
                <a:prstClr val="white"/>
              </a:solidFill>
              <a:ea typeface="Calibri" panose="020F0502020204030204" pitchFamily="34" charset="0"/>
              <a:cs typeface="Arial" panose="020B0604020202020204" pitchFamily="34" charset="0"/>
            </a:endParaRPr>
          </a:p>
        </p:txBody>
      </p:sp>
      <p:sp>
        <p:nvSpPr>
          <p:cNvPr id="10" name="Rounded Rectangle 9"/>
          <p:cNvSpPr/>
          <p:nvPr/>
        </p:nvSpPr>
        <p:spPr>
          <a:xfrm>
            <a:off x="1847528" y="42058"/>
            <a:ext cx="8755301" cy="9760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115000"/>
              </a:lnSpc>
              <a:spcAft>
                <a:spcPts val="1000"/>
              </a:spcAft>
            </a:pPr>
            <a:endParaRPr lang="fa-IR" b="1" dirty="0">
              <a:solidFill>
                <a:prstClr val="white"/>
              </a:solidFill>
              <a:latin typeface="Times New Roman" panose="02020603050405020304" pitchFamily="18" charset="0"/>
              <a:ea typeface="Calibri" panose="020F0502020204030204" pitchFamily="34" charset="0"/>
              <a:cs typeface="B Nazanin" panose="00000400000000000000" pitchFamily="2" charset="-78"/>
            </a:endParaRPr>
          </a:p>
          <a:p>
            <a:pPr algn="r" rtl="1">
              <a:lnSpc>
                <a:spcPct val="115000"/>
              </a:lnSpc>
              <a:spcAft>
                <a:spcPts val="1000"/>
              </a:spcAft>
            </a:pPr>
            <a:r>
              <a:rPr lang="fa-IR" b="1" dirty="0">
                <a:solidFill>
                  <a:prstClr val="white"/>
                </a:solidFill>
                <a:latin typeface="Times New Roman" panose="02020603050405020304" pitchFamily="18" charset="0"/>
                <a:ea typeface="Calibri" panose="020F0502020204030204" pitchFamily="34" charset="0"/>
                <a:cs typeface="B Nazanin" panose="00000400000000000000" pitchFamily="2" charset="-78"/>
              </a:rPr>
              <a:t>طبق </a:t>
            </a:r>
            <a:r>
              <a:rPr lang="fa-IR" b="1" dirty="0">
                <a:solidFill>
                  <a:prstClr val="white"/>
                </a:solidFill>
                <a:latin typeface="Times New Roman" panose="02020603050405020304" pitchFamily="18" charset="0"/>
                <a:ea typeface="Calibri" panose="020F0502020204030204" pitchFamily="34" charset="0"/>
                <a:cs typeface="B Nazanin" panose="00000400000000000000" pitchFamily="2" charset="-78"/>
              </a:rPr>
              <a:t>تجارب مشارکت­کنندگان، پاسخگویی به عنوان جز ضروری عملکرد کارکنان در حفظ ایمنی بیمار می­باشد. </a:t>
            </a:r>
            <a:endParaRPr lang="en-US" b="1" dirty="0">
              <a:solidFill>
                <a:prstClr val="white"/>
              </a:solidFill>
              <a:ea typeface="Calibri" panose="020F0502020204030204" pitchFamily="34" charset="0"/>
              <a:cs typeface="Arial" panose="020B0604020202020204" pitchFamily="34" charset="0"/>
            </a:endParaRPr>
          </a:p>
          <a:p>
            <a:pPr algn="r" rtl="1">
              <a:lnSpc>
                <a:spcPct val="115000"/>
              </a:lnSpc>
              <a:spcAft>
                <a:spcPts val="1000"/>
              </a:spcAft>
            </a:pPr>
            <a:r>
              <a:rPr lang="fa-IR" b="1" dirty="0">
                <a:solidFill>
                  <a:prstClr val="white"/>
                </a:solidFill>
                <a:latin typeface="Times New Roman" panose="02020603050405020304" pitchFamily="18" charset="0"/>
                <a:ea typeface="Calibri" panose="020F0502020204030204" pitchFamily="34" charset="0"/>
                <a:cs typeface="B Nazanin" panose="00000400000000000000" pitchFamily="2" charset="-78"/>
              </a:rPr>
              <a:t>این موارد جز وظایف قانونی و شرح وظایف کارکنان بوده و در قبال آن پاسخگو می­باشند.</a:t>
            </a:r>
            <a:endParaRPr lang="en-US" b="1" dirty="0">
              <a:solidFill>
                <a:prstClr val="white"/>
              </a:solidFill>
              <a:ea typeface="Calibri" panose="020F0502020204030204" pitchFamily="34" charset="0"/>
              <a:cs typeface="Arial" panose="020B0604020202020204" pitchFamily="34" charset="0"/>
            </a:endParaRPr>
          </a:p>
          <a:p>
            <a:pPr algn="ctr" rtl="1"/>
            <a:endParaRPr lang="fa-IR" b="1" dirty="0">
              <a:solidFill>
                <a:prstClr val="white"/>
              </a:solidFill>
            </a:endParaRPr>
          </a:p>
        </p:txBody>
      </p:sp>
    </p:spTree>
    <p:extLst>
      <p:ext uri="{BB962C8B-B14F-4D97-AF65-F5344CB8AC3E}">
        <p14:creationId xmlns:p14="http://schemas.microsoft.com/office/powerpoint/2010/main" val="374446523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417320"/>
            <a:ext cx="8229600" cy="4389120"/>
          </a:xfrm>
        </p:spPr>
        <p:txBody>
          <a:bodyPr/>
          <a:lstStyle/>
          <a:p>
            <a:pPr algn="r" rtl="1"/>
            <a:r>
              <a:rPr lang="ar-SA" sz="2400" dirty="0">
                <a:cs typeface="B Nazanin" pitchFamily="2" charset="-78"/>
              </a:rPr>
              <a:t>پاسخگویی مسئولیت خاص و متمرکز فرد برای عملکرد در مطابقت با انتظارات از نقش وی </a:t>
            </a:r>
            <a:r>
              <a:rPr lang="ar-SA" sz="2400" dirty="0">
                <a:cs typeface="B Nazanin" pitchFamily="2" charset="-78"/>
              </a:rPr>
              <a:t>می­باشد. </a:t>
            </a:r>
            <a:endParaRPr lang="en-US" sz="2400" dirty="0">
              <a:cs typeface="B Nazanin" pitchFamily="2" charset="-78"/>
            </a:endParaRPr>
          </a:p>
          <a:p>
            <a:pPr algn="r" rtl="1"/>
            <a:r>
              <a:rPr lang="ar-SA" sz="2400" dirty="0">
                <a:cs typeface="B Nazanin" pitchFamily="2" charset="-78"/>
              </a:rPr>
              <a:t>پرستاران </a:t>
            </a:r>
            <a:r>
              <a:rPr lang="ar-SA" sz="2400" dirty="0">
                <a:cs typeface="B Nazanin" pitchFamily="2" charset="-78"/>
              </a:rPr>
              <a:t>در مقابل بیماران و اعضای خانواده آن­ها، همکاران، حرفه و سازمان پاسخگو </a:t>
            </a:r>
            <a:r>
              <a:rPr lang="ar-SA" sz="2400" dirty="0">
                <a:cs typeface="B Nazanin" pitchFamily="2" charset="-78"/>
              </a:rPr>
              <a:t>هستند.</a:t>
            </a:r>
            <a:endParaRPr lang="fa-IR" sz="2400" dirty="0">
              <a:cs typeface="B Nazanin" pitchFamily="2" charset="-78"/>
            </a:endParaRPr>
          </a:p>
          <a:p>
            <a:pPr algn="r" rtl="1"/>
            <a:r>
              <a:rPr lang="ar-SA" sz="2400" dirty="0">
                <a:cs typeface="B Nazanin" pitchFamily="2" charset="-78"/>
              </a:rPr>
              <a:t> </a:t>
            </a:r>
            <a:r>
              <a:rPr lang="en-US" sz="2400" dirty="0" err="1">
                <a:cs typeface="B Nazanin" pitchFamily="2" charset="-78"/>
              </a:rPr>
              <a:t>Battie</a:t>
            </a:r>
            <a:r>
              <a:rPr lang="ar-SA" sz="2400" dirty="0">
                <a:cs typeface="B Nazanin" pitchFamily="2" charset="-78"/>
              </a:rPr>
              <a:t> بیان می­کند که پرستاران باید برای حمایت از بیمار، تداوم مراقبت، یادگیری مادام العمر، محافظت از خود و همکاران، حرفه پرستاری و سازمان پاسخگو </a:t>
            </a:r>
            <a:r>
              <a:rPr lang="ar-SA" sz="2400" dirty="0">
                <a:cs typeface="B Nazanin" pitchFamily="2" charset="-78"/>
              </a:rPr>
              <a:t>باشند.</a:t>
            </a:r>
            <a:endParaRPr lang="fa-IR" sz="2400" dirty="0">
              <a:cs typeface="B Nazanin" pitchFamily="2" charset="-78"/>
            </a:endParaRPr>
          </a:p>
          <a:p>
            <a:pPr algn="r" rtl="1"/>
            <a:r>
              <a:rPr lang="fa-IR" sz="2400" dirty="0">
                <a:cs typeface="B Nazanin" pitchFamily="2" charset="-78"/>
              </a:rPr>
              <a:t>وزارت </a:t>
            </a:r>
            <a:r>
              <a:rPr lang="ar-SA" sz="2400" dirty="0">
                <a:cs typeface="B Nazanin" pitchFamily="2" charset="-78"/>
              </a:rPr>
              <a:t>بهداشت ایران نیز مسئولیت­پذیری و پاسخگویی را به عنوان یکی از استانداردهای مراقبتی و حرفه­ای پرستاران معرفی می­کند.</a:t>
            </a:r>
            <a:endParaRPr lang="fa-IR" sz="2400" dirty="0">
              <a:cs typeface="B Nazanin" pitchFamily="2" charset="-78"/>
            </a:endParaRPr>
          </a:p>
          <a:p>
            <a:pPr marL="0" indent="0" algn="r" rtl="1">
              <a:buNone/>
            </a:pPr>
            <a:endParaRPr lang="en-US" sz="2400" dirty="0">
              <a:cs typeface="B Nazanin" pitchFamily="2" charset="-78"/>
            </a:endParaRPr>
          </a:p>
          <a:p>
            <a:pPr algn="r" rtl="1"/>
            <a:endParaRPr lang="en-US" sz="2400" dirty="0">
              <a:cs typeface="B Nazanin"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پاسخگویی حرفه ای</a:t>
            </a:r>
            <a:endParaRPr lang="fa-IR"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2149139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0005" y="1446642"/>
            <a:ext cx="8791268" cy="4959012"/>
          </a:xfrm>
        </p:spPr>
        <p:txBody>
          <a:bodyPr/>
          <a:lstStyle/>
          <a:p>
            <a:pPr algn="just" rtl="1"/>
            <a:r>
              <a:rPr lang="ar-SA" sz="2400" dirty="0">
                <a:cs typeface="B Nazanin" pitchFamily="2" charset="-78"/>
              </a:rPr>
              <a:t>اگرچه در دوره­ای، رویکرد "بدون سرزنش"، و تفکر سیستمی مفهوم جدیدی بود که جهت حل مشکلات ایمنی در نظر گرفته می­شد؛ اما یک دهه بعد مشخص گردید که این رویکرد اگرچه برای بسیاری از خطاها پاسخ مناسبی است ولی برای همه خطاها معتبر نیست. </a:t>
            </a:r>
            <a:endParaRPr lang="fa-IR" sz="2400" dirty="0">
              <a:cs typeface="B Nazanin" pitchFamily="2" charset="-78"/>
            </a:endParaRPr>
          </a:p>
          <a:p>
            <a:pPr algn="just" rtl="1"/>
            <a:r>
              <a:rPr lang="ar-SA" sz="2400" dirty="0">
                <a:cs typeface="B Nazanin" pitchFamily="2" charset="-78"/>
              </a:rPr>
              <a:t>زیرا </a:t>
            </a:r>
            <a:r>
              <a:rPr lang="ar-SA" sz="2400" dirty="0">
                <a:cs typeface="B Nazanin" pitchFamily="2" charset="-78"/>
              </a:rPr>
              <a:t>برخی خطاها توسط درمانگران غیرشایسته، مسموم، بی­دقت و یا کسانی که مایل به پیروی از قوانین و استانداردهای ایمنی نیستند، اتفاق می­افتد</a:t>
            </a:r>
            <a:r>
              <a:rPr lang="ar-SA" sz="2400" dirty="0">
                <a:cs typeface="B Nazanin" pitchFamily="2" charset="-78"/>
              </a:rPr>
              <a:t>.</a:t>
            </a:r>
            <a:endParaRPr lang="fa-IR" sz="2400" dirty="0">
              <a:cs typeface="B Nazanin" pitchFamily="2" charset="-78"/>
            </a:endParaRPr>
          </a:p>
          <a:p>
            <a:pPr algn="just" rtl="1"/>
            <a:r>
              <a:rPr lang="ar-SA" sz="2400" dirty="0">
                <a:cs typeface="B Nazanin" pitchFamily="2" charset="-78"/>
              </a:rPr>
              <a:t> </a:t>
            </a:r>
            <a:r>
              <a:rPr lang="ar-SA" sz="2400" dirty="0">
                <a:cs typeface="B Nazanin" pitchFamily="2" charset="-78"/>
              </a:rPr>
              <a:t>بعد از آن تلاش­هایی شد تا بین رویکرد بدون سرزنش و پاسخگویی تعادل ایجاد شود. </a:t>
            </a:r>
            <a:endParaRPr lang="fa-IR" sz="2400" dirty="0">
              <a:cs typeface="B Nazanin" pitchFamily="2" charset="-78"/>
            </a:endParaRPr>
          </a:p>
          <a:p>
            <a:pPr algn="just" rtl="1"/>
            <a:r>
              <a:rPr lang="ar-SA" sz="2400" dirty="0">
                <a:cs typeface="B Nazanin" pitchFamily="2" charset="-78"/>
              </a:rPr>
              <a:t>بعدها </a:t>
            </a:r>
            <a:r>
              <a:rPr lang="ar-SA" sz="2400" dirty="0">
                <a:cs typeface="B Nazanin" pitchFamily="2" charset="-78"/>
              </a:rPr>
              <a:t>توسط سیستم­های مراقبت سلامت انگلیس و ایالات متحده تلاش­­هایی جهت اعمال سیاست­های پاسخگویی موسسه­ای و نه فقط فردی انجام شد</a:t>
            </a:r>
            <a:r>
              <a:rPr lang="ar-SA" sz="2400" dirty="0">
                <a:cs typeface="B Nazanin" pitchFamily="2" charset="-78"/>
              </a:rPr>
              <a:t>.</a:t>
            </a:r>
            <a:endParaRPr lang="fa-IR" sz="2400" dirty="0">
              <a:cs typeface="B Nazanin" pitchFamily="2" charset="-78"/>
            </a:endParaRPr>
          </a:p>
          <a:p>
            <a:pPr algn="just" rtl="1"/>
            <a:r>
              <a:rPr lang="ar-SA" sz="2400" dirty="0">
                <a:cs typeface="B Nazanin" pitchFamily="2" charset="-78"/>
              </a:rPr>
              <a:t> </a:t>
            </a:r>
            <a:r>
              <a:rPr lang="ar-SA" sz="2400" dirty="0">
                <a:cs typeface="B Nazanin" pitchFamily="2" charset="-78"/>
              </a:rPr>
              <a:t>این تلاش­ها شامل برنامه­های اعتبار سنجی موسسه­ای، پرداخت مبتنی بر عملکرد، عدم پرداخت برای خطاها (</a:t>
            </a:r>
            <a:r>
              <a:rPr lang="en-US" sz="2400" dirty="0">
                <a:cs typeface="B Nazanin" pitchFamily="2" charset="-78"/>
              </a:rPr>
              <a:t>no pay for errors</a:t>
            </a:r>
            <a:r>
              <a:rPr lang="ar-SA" sz="2400" dirty="0">
                <a:cs typeface="B Nazanin" pitchFamily="2" charset="-78"/>
              </a:rPr>
              <a:t>) و غیره </a:t>
            </a:r>
            <a:r>
              <a:rPr lang="ar-SA" sz="2400" dirty="0">
                <a:cs typeface="B Nazanin" pitchFamily="2" charset="-78"/>
              </a:rPr>
              <a:t>بود. </a:t>
            </a:r>
            <a:endParaRPr lang="fa-IR" sz="2400" dirty="0">
              <a:cs typeface="B Nazanin" pitchFamily="2" charset="-78"/>
            </a:endParaRPr>
          </a:p>
          <a:p>
            <a:pPr algn="just" rtl="1"/>
            <a:endParaRPr lang="en-US" sz="2400" dirty="0">
              <a:cs typeface="B Nazanin"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پاسخگویی حرفه ای</a:t>
            </a:r>
            <a:endParaRPr lang="fa-IR"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38295992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524000"/>
            <a:ext cx="8229600" cy="4937760"/>
          </a:xfrm>
        </p:spPr>
        <p:txBody>
          <a:bodyPr/>
          <a:lstStyle/>
          <a:p>
            <a:pPr algn="r" rtl="1">
              <a:lnSpc>
                <a:spcPct val="150000"/>
              </a:lnSpc>
            </a:pPr>
            <a:r>
              <a:rPr lang="fa-IR" sz="2400" dirty="0">
                <a:cs typeface="B Nazanin" pitchFamily="2" charset="-78"/>
              </a:rPr>
              <a:t>در مطالعه ای، پرستاران بیان </a:t>
            </a:r>
            <a:r>
              <a:rPr lang="fa-IR" sz="2400" dirty="0">
                <a:cs typeface="B Nazanin" pitchFamily="2" charset="-78"/>
              </a:rPr>
              <a:t>کردند که آن­ها نسبت به ضایع شدن حقوق بیمار سکوت نمی­کنند و واکنش مناسب نشان می­دهند. </a:t>
            </a:r>
            <a:r>
              <a:rPr lang="fa-IR" sz="2400" dirty="0">
                <a:cs typeface="B Nazanin" pitchFamily="2" charset="-78"/>
              </a:rPr>
              <a:t>این </a:t>
            </a:r>
            <a:r>
              <a:rPr lang="fa-IR" sz="2400" dirty="0">
                <a:cs typeface="B Nazanin" pitchFamily="2" charset="-78"/>
              </a:rPr>
              <a:t>عمل مانع از آسیب جسمی و روانشناختی بیمار می­شود. </a:t>
            </a:r>
            <a:endParaRPr lang="fa-IR" sz="2400" dirty="0">
              <a:cs typeface="B Nazanin" pitchFamily="2" charset="-78"/>
            </a:endParaRPr>
          </a:p>
          <a:p>
            <a:pPr algn="r" rtl="1">
              <a:lnSpc>
                <a:spcPct val="150000"/>
              </a:lnSpc>
            </a:pPr>
            <a:r>
              <a:rPr lang="fa-IR" sz="2400" dirty="0">
                <a:cs typeface="B Nazanin" pitchFamily="2" charset="-78"/>
              </a:rPr>
              <a:t>ضایع </a:t>
            </a:r>
            <a:r>
              <a:rPr lang="fa-IR" sz="2400" dirty="0">
                <a:cs typeface="B Nazanin" pitchFamily="2" charset="-78"/>
              </a:rPr>
              <a:t>شدن حقوق می­تواند از سوی بیمار دیگر، خانواده، کارکنان و یا مدیریت باشد. </a:t>
            </a:r>
            <a:endParaRPr lang="en-US" sz="2400" dirty="0">
              <a:cs typeface="B Nazanin" pitchFamily="2" charset="-78"/>
            </a:endParaRPr>
          </a:p>
          <a:p>
            <a:pPr algn="r" rtl="1">
              <a:lnSpc>
                <a:spcPct val="150000"/>
              </a:lnSpc>
            </a:pPr>
            <a:r>
              <a:rPr lang="ar-SA" sz="2400" dirty="0">
                <a:cs typeface="B Nazanin" pitchFamily="2" charset="-78"/>
              </a:rPr>
              <a:t>پرستاران بايد مسئوليت ارائه مراقبت را با علم به ملحوظ کردن مسائل اخلاقی مرتبط با همه گروه مراقبتی، درمانی، بيماران و خانواده ها به عهده </a:t>
            </a:r>
            <a:r>
              <a:rPr lang="ar-SA" sz="2400" dirty="0">
                <a:cs typeface="B Nazanin" pitchFamily="2" charset="-78"/>
              </a:rPr>
              <a:t>بگيرند</a:t>
            </a:r>
            <a:r>
              <a:rPr lang="en-US" sz="2400" dirty="0">
                <a:cs typeface="B Nazanin" pitchFamily="2" charset="-78"/>
              </a:rPr>
              <a:t> </a:t>
            </a:r>
            <a:r>
              <a:rPr lang="ar-SA" sz="2400" dirty="0">
                <a:cs typeface="B Nazanin" pitchFamily="2" charset="-78"/>
              </a:rPr>
              <a:t>پرستاران بايد در پی تغيير در قوانين يا مقرراتی باشند که بر خلاف اصول اخلاقی، تدوين </a:t>
            </a:r>
            <a:r>
              <a:rPr lang="ar-SA" sz="2400" dirty="0">
                <a:cs typeface="B Nazanin" pitchFamily="2" charset="-78"/>
              </a:rPr>
              <a:t>شده­اند</a:t>
            </a:r>
            <a:r>
              <a:rPr lang="fa-IR" sz="2400" dirty="0">
                <a:cs typeface="B Nazanin" pitchFamily="2" charset="-78"/>
              </a:rPr>
              <a:t>».</a:t>
            </a:r>
            <a:endParaRPr lang="en-US" sz="2400" dirty="0">
              <a:cs typeface="B Nazanin" pitchFamily="2" charset="-78"/>
            </a:endParaRPr>
          </a:p>
          <a:p>
            <a:pPr marL="0" indent="0" algn="r" rtl="1">
              <a:buNone/>
            </a:pPr>
            <a:endParaRPr lang="en-US" sz="2400" dirty="0">
              <a:cs typeface="B Nazanin" pitchFamily="2" charset="-78"/>
            </a:endParaRPr>
          </a:p>
          <a:p>
            <a:pPr algn="r" rtl="1"/>
            <a:endParaRPr lang="en-US" sz="2400" dirty="0">
              <a:cs typeface="B Nazanin"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وکالت بیمار</a:t>
            </a: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5553979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478280"/>
            <a:ext cx="8229600" cy="4389120"/>
          </a:xfrm>
        </p:spPr>
        <p:txBody>
          <a:bodyPr/>
          <a:lstStyle/>
          <a:p>
            <a:pPr algn="r" rtl="1"/>
            <a:r>
              <a:rPr lang="ar-SA" dirty="0">
                <a:cs typeface="B Nazanin" pitchFamily="2" charset="-78"/>
              </a:rPr>
              <a:t>در مطالعه­ی دیگری بين پاسخگويي پرستاران با اخلاق حرفه­اي پرستاري ارتباط معناداری وجود داشت. </a:t>
            </a:r>
            <a:endParaRPr lang="en-US" dirty="0">
              <a:cs typeface="B Nazanin" pitchFamily="2" charset="-78"/>
            </a:endParaRPr>
          </a:p>
          <a:p>
            <a:pPr algn="r" rtl="1"/>
            <a:r>
              <a:rPr lang="ar-SA" dirty="0">
                <a:cs typeface="B Nazanin" pitchFamily="2" charset="-78"/>
              </a:rPr>
              <a:t>پرستاران باید درباره­ی مراقبت ارائه شده به بیمار عقیده خود را با صدای بلند بیان کنند مخصوصا زمانی­که از احتمال ارائه مراقبت غیرایمن به بیماران آگاه می­شوند. پرستاران باید مسئولیت حفظ تمامیت محیط بالین را به عهده بگیرند.</a:t>
            </a:r>
            <a:endParaRPr lang="fa-IR" dirty="0">
              <a:cs typeface="B Nazanin" pitchFamily="2" charset="-78"/>
            </a:endParaRPr>
          </a:p>
          <a:p>
            <a:pPr algn="r" rtl="1"/>
            <a:r>
              <a:rPr lang="ar-SA" dirty="0">
                <a:cs typeface="B Nazanin" pitchFamily="2" charset="-78"/>
              </a:rPr>
              <a:t> برای پاسخ به نیازهای در حال رشد بیماران، پرستاران باید برای ارتقای مهارت­های بالینی خود پاسخگو باشند و به طور مداوم از یافته­های شواهد موجود جهت هدایت مداخلات پرستاری خود استفاده </a:t>
            </a:r>
            <a:r>
              <a:rPr lang="fa-IR" dirty="0" smtClean="0">
                <a:cs typeface="B Nazanin" pitchFamily="2" charset="-78"/>
              </a:rPr>
              <a:t>کنند.</a:t>
            </a:r>
            <a:endParaRPr lang="en-US" dirty="0">
              <a:cs typeface="B Nazanin" pitchFamily="2" charset="-78"/>
            </a:endParaRPr>
          </a:p>
          <a:p>
            <a:pPr algn="r" rtl="1"/>
            <a:endParaRPr lang="en-US" dirty="0"/>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وکالت بیمار</a:t>
            </a: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213405867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478280"/>
            <a:ext cx="8229600" cy="4937760"/>
          </a:xfrm>
        </p:spPr>
        <p:txBody>
          <a:bodyPr/>
          <a:lstStyle/>
          <a:p>
            <a:pPr algn="r" rtl="1">
              <a:lnSpc>
                <a:spcPct val="150000"/>
              </a:lnSpc>
            </a:pPr>
            <a:r>
              <a:rPr lang="ar-SA" sz="2400" dirty="0">
                <a:cs typeface="B Nazanin" pitchFamily="2" charset="-78"/>
              </a:rPr>
              <a:t>تحویل </a:t>
            </a:r>
            <a:r>
              <a:rPr lang="ar-SA" sz="2400" dirty="0">
                <a:cs typeface="B Nazanin" pitchFamily="2" charset="-78"/>
              </a:rPr>
              <a:t>صحیح شیفت </a:t>
            </a:r>
            <a:r>
              <a:rPr lang="ar-SA" sz="2400" dirty="0">
                <a:cs typeface="B Nazanin" pitchFamily="2" charset="-78"/>
              </a:rPr>
              <a:t>یکی </a:t>
            </a:r>
            <a:r>
              <a:rPr lang="ar-SA" sz="2400" dirty="0">
                <a:cs typeface="B Nazanin" pitchFamily="2" charset="-78"/>
              </a:rPr>
              <a:t>از نمودهای تداوم مراقبت </a:t>
            </a:r>
            <a:r>
              <a:rPr lang="ar-SA" sz="2400" dirty="0">
                <a:cs typeface="B Nazanin" pitchFamily="2" charset="-78"/>
              </a:rPr>
              <a:t>می</a:t>
            </a:r>
            <a:r>
              <a:rPr lang="fa-IR" sz="2400" dirty="0">
                <a:cs typeface="B Nazanin" pitchFamily="2" charset="-78"/>
              </a:rPr>
              <a:t> باشد. </a:t>
            </a:r>
          </a:p>
          <a:p>
            <a:pPr algn="r" rtl="1">
              <a:lnSpc>
                <a:spcPct val="150000"/>
              </a:lnSpc>
            </a:pPr>
            <a:r>
              <a:rPr lang="fa-IR" sz="2400" dirty="0">
                <a:cs typeface="B Nazanin" pitchFamily="2" charset="-78"/>
              </a:rPr>
              <a:t>نوشتن گزارش پرستاری و مطالعه گزارش همکاران از نمودهای تداوم مراقبت است.</a:t>
            </a:r>
          </a:p>
          <a:p>
            <a:pPr algn="r" rtl="1">
              <a:lnSpc>
                <a:spcPct val="150000"/>
              </a:lnSpc>
            </a:pPr>
            <a:r>
              <a:rPr lang="ar-SA" sz="2400" dirty="0">
                <a:cs typeface="B Nazanin" pitchFamily="2" charset="-78"/>
              </a:rPr>
              <a:t>یکی </a:t>
            </a:r>
            <a:r>
              <a:rPr lang="ar-SA" sz="2400" dirty="0">
                <a:cs typeface="B Nazanin" pitchFamily="2" charset="-78"/>
              </a:rPr>
              <a:t>از نمودهای تداوم مراقبت،کار تیمی بین­رشته­ای می­باشد که سبب شناسایی و حل سریع مشکلات بیمار می­شود. </a:t>
            </a:r>
            <a:endParaRPr lang="fa-IR" sz="2400" dirty="0">
              <a:cs typeface="B Nazanin" pitchFamily="2" charset="-78"/>
            </a:endParaRPr>
          </a:p>
          <a:p>
            <a:pPr algn="r" rtl="1">
              <a:lnSpc>
                <a:spcPct val="150000"/>
              </a:lnSpc>
            </a:pPr>
            <a:r>
              <a:rPr lang="ar-SA" sz="2400" dirty="0">
                <a:cs typeface="B Nazanin" pitchFamily="2" charset="-78"/>
              </a:rPr>
              <a:t>ضروری </a:t>
            </a:r>
            <a:r>
              <a:rPr lang="ar-SA" sz="2400" dirty="0">
                <a:cs typeface="B Nazanin" pitchFamily="2" charset="-78"/>
              </a:rPr>
              <a:t>است تا روانپزشک، روانشناس، پرستار، مددکار و کاردرمانگر در قالب یک تیم کار بکنند. در این صورت در مراقبت از بیمار و حل مشکلات وی همه­ی ابعاد وجودی وی در نظر گرفته می­شود. تشخیص با همکاری و همفکری همه­ی اعضای تیم گرفته شده و درمان صحیح تجویز می­شود</a:t>
            </a:r>
            <a:r>
              <a:rPr lang="ar-SA" sz="2400" dirty="0">
                <a:cs typeface="B Nazanin" pitchFamily="2" charset="-78"/>
              </a:rPr>
              <a:t>.</a:t>
            </a:r>
            <a:endParaRPr lang="fa-IR" sz="2400" dirty="0">
              <a:cs typeface="B Nazanin" pitchFamily="2" charset="-78"/>
            </a:endParaRPr>
          </a:p>
          <a:p>
            <a:pPr algn="r" rtl="1"/>
            <a:r>
              <a:rPr lang="ar-SA" sz="2000" dirty="0">
                <a:cs typeface="B Nazanin" pitchFamily="2" charset="-78"/>
              </a:rPr>
              <a:t> </a:t>
            </a:r>
            <a:endParaRPr lang="en-US" sz="2000" dirty="0">
              <a:cs typeface="B Nazanin" pitchFamily="2" charset="-78"/>
            </a:endParaRPr>
          </a:p>
          <a:p>
            <a:pPr algn="r" rtl="1"/>
            <a:endParaRPr lang="en-US" sz="2000" dirty="0">
              <a:cs typeface="B Nazanin"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تداوم مراقبت: </a:t>
            </a: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17080567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290207"/>
            <a:ext cx="8229600" cy="4389120"/>
          </a:xfrm>
        </p:spPr>
        <p:txBody>
          <a:bodyPr/>
          <a:lstStyle/>
          <a:p>
            <a:pPr algn="justLow" rtl="1">
              <a:lnSpc>
                <a:spcPct val="150000"/>
              </a:lnSpc>
            </a:pPr>
            <a:r>
              <a:rPr lang="fa-IR" sz="2400" dirty="0">
                <a:cs typeface="B Nazanin" pitchFamily="2" charset="-78"/>
              </a:rPr>
              <a:t>یک مطالعه مروری نشان داد که با کار تیمی و ارتباط خوب  امکان کاهش خطر خودکشی در بخش وجود دارد. </a:t>
            </a:r>
          </a:p>
          <a:p>
            <a:pPr algn="justLow" rtl="1">
              <a:lnSpc>
                <a:spcPct val="150000"/>
              </a:lnSpc>
            </a:pPr>
            <a:r>
              <a:rPr lang="fa-IR" sz="2400" dirty="0">
                <a:cs typeface="B Nazanin" pitchFamily="2" charset="-78"/>
              </a:rPr>
              <a:t>در مطالعه­ی </a:t>
            </a:r>
            <a:r>
              <a:rPr lang="en-US" sz="2400" dirty="0" err="1">
                <a:cs typeface="B Nazanin" pitchFamily="2" charset="-78"/>
              </a:rPr>
              <a:t>Kanerva</a:t>
            </a:r>
            <a:r>
              <a:rPr lang="en-US" sz="2400" dirty="0">
                <a:cs typeface="B Nazanin" pitchFamily="2" charset="-78"/>
              </a:rPr>
              <a:t> </a:t>
            </a:r>
            <a:r>
              <a:rPr lang="fa-IR" sz="2400" dirty="0">
                <a:cs typeface="B Nazanin" pitchFamily="2" charset="-78"/>
              </a:rPr>
              <a:t>نیز انتقال روان اطلاعات شامل مستند سازی اطلاعات ضروری برای برنامه­ریزی مراقبتی، خواندن و اجرای مستندات مراقبتی ضروری، انتقال فعال اطلاعات در مورد بیماران از پرستار به پرستار، انتقال فعال اطلاعات بین کارکنان بین رشته‌ای، انتقال فعال اطلاعات در مورد تغییرات در اعمال بخش و انتقال فعال اطلاعات بین بخش‌ها اجزای ارتباط بود که از نظر کارکنان پرستاری از ایمنی بیماران در مراقبت‌های پرستاری حمایت می‌کند. </a:t>
            </a:r>
          </a:p>
          <a:p>
            <a:endParaRPr lang="en-US" dirty="0"/>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تداوم مراقبت: </a:t>
            </a: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347937950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508760"/>
            <a:ext cx="8229600" cy="4389120"/>
          </a:xfrm>
        </p:spPr>
        <p:txBody>
          <a:bodyPr/>
          <a:lstStyle/>
          <a:p>
            <a:pPr algn="r" rtl="1"/>
            <a:r>
              <a:rPr lang="ar-SA" sz="2400" dirty="0">
                <a:cs typeface="B Nazanin" pitchFamily="2" charset="-78"/>
              </a:rPr>
              <a:t>شرح </a:t>
            </a:r>
            <a:r>
              <a:rPr lang="ar-SA" sz="2400" dirty="0">
                <a:cs typeface="B Nazanin" pitchFamily="2" charset="-78"/>
              </a:rPr>
              <a:t>وظایف کارکنان در بخش مشخص است و افراد موظف هستند بر اساس آن وظایف خود را انجام دهند زیرا دانش و مهارت آن را فرا گرفته­اند. </a:t>
            </a:r>
            <a:endParaRPr lang="fa-IR" sz="2400" dirty="0">
              <a:cs typeface="B Nazanin" pitchFamily="2" charset="-78"/>
            </a:endParaRPr>
          </a:p>
          <a:p>
            <a:pPr algn="r" rtl="1"/>
            <a:r>
              <a:rPr lang="ar-SA" sz="2400" dirty="0">
                <a:cs typeface="B Nazanin" pitchFamily="2" charset="-78"/>
              </a:rPr>
              <a:t>گاهی </a:t>
            </a:r>
            <a:r>
              <a:rPr lang="ar-SA" sz="2400" dirty="0">
                <a:cs typeface="B Nazanin" pitchFamily="2" charset="-78"/>
              </a:rPr>
              <a:t>افراد بر اساس شرح وظایف خود عمل نمی­کنند و یا وظایف خود را به فرد دیگری محول می­کنند که طبق تجارب مشارکت­کنندگان همراه با وقوع برخی حوادث و خطاها بوده است.</a:t>
            </a:r>
            <a:endParaRPr lang="en-US" sz="2400" dirty="0">
              <a:cs typeface="B Nazanin" pitchFamily="2" charset="-78"/>
            </a:endParaRPr>
          </a:p>
          <a:p>
            <a:pPr algn="r" rtl="1"/>
            <a:r>
              <a:rPr lang="ar-SA" sz="2400" dirty="0">
                <a:cs typeface="B Nazanin" pitchFamily="2" charset="-78"/>
              </a:rPr>
              <a:t>برای انجام کارها مطابق شرح وظایف، دستورالعمل­هایی تدوین می­شود. اقدام بر اساس آن دستورالعمل­ها باعث می­شود تا از ایجاد خطاها و حوادث پیشگیری شود. </a:t>
            </a:r>
            <a:endParaRPr lang="fa-IR" sz="2400" dirty="0">
              <a:cs typeface="B Nazanin" pitchFamily="2" charset="-78"/>
            </a:endParaRPr>
          </a:p>
          <a:p>
            <a:pPr algn="r" rtl="1"/>
            <a:r>
              <a:rPr lang="ar-SA" sz="2400" dirty="0">
                <a:cs typeface="B Nazanin" pitchFamily="2" charset="-78"/>
              </a:rPr>
              <a:t>پاسخگویی </a:t>
            </a:r>
            <a:r>
              <a:rPr lang="ar-SA" sz="2400" dirty="0">
                <a:cs typeface="B Nazanin" pitchFamily="2" charset="-78"/>
              </a:rPr>
              <a:t>حرفه­ای </a:t>
            </a:r>
            <a:r>
              <a:rPr lang="ar-SA" sz="2400" dirty="0">
                <a:cs typeface="B Nazanin" pitchFamily="2" charset="-78"/>
              </a:rPr>
              <a:t>حمایت­کننده­ی </a:t>
            </a:r>
            <a:r>
              <a:rPr lang="ar-SA" sz="2400" dirty="0">
                <a:cs typeface="B Nazanin" pitchFamily="2" charset="-78"/>
              </a:rPr>
              <a:t>هماهنگی مابین اعمال پرستاری و استاندارهای همراه با کیفیت و ایمنی در مراقبت­های بیمار </a:t>
            </a:r>
            <a:r>
              <a:rPr lang="ar-SA" sz="2400" dirty="0">
                <a:cs typeface="B Nazanin" pitchFamily="2" charset="-78"/>
              </a:rPr>
              <a:t>است. </a:t>
            </a:r>
            <a:endParaRPr lang="en-US" sz="2400" dirty="0">
              <a:cs typeface="B Nazanin" pitchFamily="2" charset="-78"/>
            </a:endParaRPr>
          </a:p>
          <a:p>
            <a:pPr algn="r" rtl="1"/>
            <a:endParaRPr lang="en-US" sz="2400" dirty="0">
              <a:cs typeface="B Nazanin" pitchFamily="2" charset="-78"/>
            </a:endParaRPr>
          </a:p>
        </p:txBody>
      </p:sp>
      <p:sp>
        <p:nvSpPr>
          <p:cNvPr id="4" name="Rectangle 3"/>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اقدام بر اساس دستورالعمل­ها و شرح وظایف</a:t>
            </a: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8326777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5597" y="1290207"/>
            <a:ext cx="8229600" cy="5278233"/>
          </a:xfrm>
        </p:spPr>
        <p:txBody>
          <a:bodyPr/>
          <a:lstStyle/>
          <a:p>
            <a:pPr algn="r" rtl="1"/>
            <a:r>
              <a:rPr lang="ar-SA" sz="2400" dirty="0">
                <a:cs typeface="B Nazanin" pitchFamily="2" charset="-78"/>
              </a:rPr>
              <a:t>جهت </a:t>
            </a:r>
            <a:r>
              <a:rPr lang="ar-SA" sz="2400" dirty="0">
                <a:cs typeface="B Nazanin" pitchFamily="2" charset="-78"/>
              </a:rPr>
              <a:t>پیشگیری از وقوع حوادث ضروری است تا </a:t>
            </a:r>
            <a:r>
              <a:rPr lang="fa-IR" sz="2400" dirty="0">
                <a:cs typeface="B Nazanin" pitchFamily="2" charset="-78"/>
              </a:rPr>
              <a:t>پرستاران</a:t>
            </a:r>
            <a:r>
              <a:rPr lang="ar-SA" sz="2400" dirty="0">
                <a:cs typeface="B Nazanin" pitchFamily="2" charset="-78"/>
              </a:rPr>
              <a:t> </a:t>
            </a:r>
            <a:r>
              <a:rPr lang="ar-SA" sz="2400" dirty="0">
                <a:cs typeface="B Nazanin" pitchFamily="2" charset="-78"/>
              </a:rPr>
              <a:t>به موقع مداخله </a:t>
            </a:r>
            <a:r>
              <a:rPr lang="fa-IR" sz="2400" dirty="0">
                <a:cs typeface="B Nazanin" pitchFamily="2" charset="-78"/>
              </a:rPr>
              <a:t>کنند.</a:t>
            </a:r>
          </a:p>
          <a:p>
            <a:pPr algn="r" rtl="1"/>
            <a:r>
              <a:rPr lang="ar-SA" sz="2400" dirty="0">
                <a:cs typeface="B Nazanin" pitchFamily="2" charset="-78"/>
              </a:rPr>
              <a:t> </a:t>
            </a:r>
            <a:r>
              <a:rPr lang="fa-IR" sz="2400" dirty="0">
                <a:cs typeface="B Nazanin" pitchFamily="2" charset="-78"/>
              </a:rPr>
              <a:t>گاه نقص­هایی که در محیط به صورت موقت ایجاد </a:t>
            </a:r>
            <a:r>
              <a:rPr lang="fa-IR" sz="2400" dirty="0">
                <a:cs typeface="B Nazanin" pitchFamily="2" charset="-78"/>
              </a:rPr>
              <a:t>شده، </a:t>
            </a:r>
            <a:r>
              <a:rPr lang="fa-IR" sz="2400" dirty="0">
                <a:cs typeface="B Nazanin" pitchFamily="2" charset="-78"/>
              </a:rPr>
              <a:t>باعث می­شود تا بیماران از فرصت استفاده کنند. </a:t>
            </a:r>
            <a:endParaRPr lang="fa-IR" sz="2400" dirty="0">
              <a:cs typeface="B Nazanin" pitchFamily="2" charset="-78"/>
            </a:endParaRPr>
          </a:p>
          <a:p>
            <a:pPr algn="r" rtl="1"/>
            <a:r>
              <a:rPr lang="fa-IR" sz="2400" dirty="0">
                <a:cs typeface="B Nazanin" pitchFamily="2" charset="-78"/>
              </a:rPr>
              <a:t> </a:t>
            </a:r>
            <a:r>
              <a:rPr lang="fa-IR" sz="2400" dirty="0">
                <a:cs typeface="B Nazanin" pitchFamily="2" charset="-78"/>
              </a:rPr>
              <a:t>همچنین در صورت تحریک­پذیر شدن بیمار، کارکنان سریعا وارد عمل می­شوند تا از پرخاشگری و خشونت پیشگیری کنند</a:t>
            </a:r>
            <a:r>
              <a:rPr lang="fa-IR" sz="2400" dirty="0">
                <a:cs typeface="B Nazanin" pitchFamily="2" charset="-78"/>
              </a:rPr>
              <a:t>.</a:t>
            </a:r>
          </a:p>
          <a:p>
            <a:pPr algn="r" rtl="1"/>
            <a:r>
              <a:rPr lang="fa-IR" sz="2400" dirty="0">
                <a:cs typeface="B Nazanin" pitchFamily="2" charset="-78"/>
              </a:rPr>
              <a:t> </a:t>
            </a:r>
            <a:r>
              <a:rPr lang="fa-IR" sz="2400" dirty="0">
                <a:cs typeface="B Nazanin" pitchFamily="2" charset="-78"/>
              </a:rPr>
              <a:t>در صورت وقوع حادثه نظیر آسپیراسیون، سقوط بیمار و غیره، کارکنان سریعا باید اقدامات را انجام دهند تا از آسیب بیشتر به بیمار پیشگیری شود. </a:t>
            </a:r>
            <a:endParaRPr lang="en-US" sz="2400" dirty="0">
              <a:cs typeface="B Nazanin" pitchFamily="2" charset="-78"/>
            </a:endParaRPr>
          </a:p>
          <a:p>
            <a:pPr algn="r" rtl="1"/>
            <a:r>
              <a:rPr lang="ar-SA" sz="2400" dirty="0">
                <a:cs typeface="B Nazanin" pitchFamily="2" charset="-78"/>
              </a:rPr>
              <a:t>در </a:t>
            </a:r>
            <a:r>
              <a:rPr lang="ar-SA" sz="2400" dirty="0">
                <a:cs typeface="B Nazanin" pitchFamily="2" charset="-78"/>
              </a:rPr>
              <a:t>مطالعه­ی </a:t>
            </a:r>
            <a:r>
              <a:rPr lang="en-US" sz="2400" dirty="0">
                <a:cs typeface="B Nazanin" pitchFamily="2" charset="-78"/>
              </a:rPr>
              <a:t>Bowers</a:t>
            </a:r>
            <a:r>
              <a:rPr lang="ar-SA" sz="2400" dirty="0">
                <a:cs typeface="B Nazanin" pitchFamily="2" charset="-78"/>
              </a:rPr>
              <a:t> نیز اقدام سریع کارکنان با درک تحریک‌پذیری یا غیرطبیعی بودن بیمار، رفتار و یا صدای آنها به عنوان یکی از مکانیزم‌های پیشگیری‌کننده از خودکشی‌ بیماران بستری شناسایی </a:t>
            </a:r>
            <a:r>
              <a:rPr lang="ar-SA" sz="2400" dirty="0">
                <a:cs typeface="B Nazanin" pitchFamily="2" charset="-78"/>
              </a:rPr>
              <a:t>شد. </a:t>
            </a:r>
            <a:endParaRPr lang="fa-IR" sz="2400" dirty="0">
              <a:cs typeface="B Nazanin" pitchFamily="2" charset="-78"/>
            </a:endParaRPr>
          </a:p>
          <a:p>
            <a:pPr algn="r" rtl="1"/>
            <a:r>
              <a:rPr lang="ar-SA" sz="2400" dirty="0">
                <a:cs typeface="B Nazanin" pitchFamily="2" charset="-78"/>
              </a:rPr>
              <a:t>حواس‌پرتی، خستگی، بی‌حوصلگی و </a:t>
            </a:r>
            <a:r>
              <a:rPr lang="fa-IR" sz="2400" dirty="0">
                <a:cs typeface="B Nazanin" pitchFamily="2" charset="-78"/>
              </a:rPr>
              <a:t>مشاهده</a:t>
            </a:r>
            <a:r>
              <a:rPr lang="ar-SA" sz="2400" dirty="0">
                <a:cs typeface="B Nazanin" pitchFamily="2" charset="-78"/>
              </a:rPr>
              <a:t> چندین بیمار در یک زمان برای کاهش هزینه‌ها می‌تواند باعث تداخل در اجرای پروسیجر</a:t>
            </a:r>
            <a:r>
              <a:rPr lang="fa-IR" sz="2400" dirty="0">
                <a:cs typeface="B Nazanin" pitchFamily="2" charset="-78"/>
              </a:rPr>
              <a:t>ها</a:t>
            </a:r>
            <a:r>
              <a:rPr lang="ar-SA" sz="2400" dirty="0">
                <a:cs typeface="B Nazanin" pitchFamily="2" charset="-78"/>
              </a:rPr>
              <a:t> شود</a:t>
            </a:r>
            <a:r>
              <a:rPr lang="en-US" sz="2400" dirty="0">
                <a:cs typeface="B Nazanin" pitchFamily="2" charset="-78"/>
              </a:rPr>
              <a:t>.</a:t>
            </a:r>
            <a:r>
              <a:rPr lang="ar-SA" sz="2400" dirty="0">
                <a:cs typeface="B Nazanin" pitchFamily="2" charset="-78"/>
              </a:rPr>
              <a:t> </a:t>
            </a:r>
            <a:endParaRPr lang="fa-IR" sz="2400" dirty="0">
              <a:cs typeface="B Nazanin" pitchFamily="2" charset="-78"/>
            </a:endParaRPr>
          </a:p>
          <a:p>
            <a:pPr algn="r" rtl="1"/>
            <a:endParaRPr lang="en-US" sz="2400" dirty="0">
              <a:cs typeface="B Nazanin" pitchFamily="2" charset="-78"/>
            </a:endParaRPr>
          </a:p>
        </p:txBody>
      </p:sp>
      <p:sp>
        <p:nvSpPr>
          <p:cNvPr id="4" name="Rectangle 3"/>
          <p:cNvSpPr/>
          <p:nvPr/>
        </p:nvSpPr>
        <p:spPr>
          <a:xfrm>
            <a:off x="2623455" y="242888"/>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به موقع عمل کردن</a:t>
            </a:r>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2870600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19300" y="1409700"/>
            <a:ext cx="8229600" cy="5181600"/>
          </a:xfrm>
        </p:spPr>
        <p:txBody>
          <a:bodyPr/>
          <a:lstStyle/>
          <a:p>
            <a:pPr algn="just" rtl="1">
              <a:lnSpc>
                <a:spcPct val="150000"/>
              </a:lnSpc>
            </a:pPr>
            <a:r>
              <a:rPr lang="ar-SA" sz="2400" dirty="0">
                <a:cs typeface="B Nazanin" panose="00000400000000000000" pitchFamily="2" charset="-78"/>
              </a:rPr>
              <a:t>مطالعات نشان می­دهد که با تغییرات در فضای داخلی بخش می­توان تا حدی این تاثیرات را کاهش داد. طبق مدل </a:t>
            </a:r>
            <a:r>
              <a:rPr lang="en-US" sz="2400" dirty="0">
                <a:cs typeface="B Nazanin" panose="00000400000000000000" pitchFamily="2" charset="-78"/>
              </a:rPr>
              <a:t>safe wards</a:t>
            </a:r>
            <a:r>
              <a:rPr lang="ar-SA" sz="2400" dirty="0">
                <a:cs typeface="B Nazanin" panose="00000400000000000000" pitchFamily="2" charset="-78"/>
              </a:rPr>
              <a:t> کیفیت محیط فیزیکی بر میزان تضاد و مهار تاثیر </a:t>
            </a:r>
            <a:r>
              <a:rPr lang="ar-SA" sz="2400" dirty="0">
                <a:cs typeface="B Nazanin" panose="00000400000000000000" pitchFamily="2" charset="-78"/>
              </a:rPr>
              <a:t>می­گذارد</a:t>
            </a:r>
            <a:r>
              <a:rPr lang="fa-IR" sz="2400" dirty="0">
                <a:cs typeface="B Nazanin" panose="00000400000000000000" pitchFamily="2" charset="-78"/>
              </a:rPr>
              <a:t>(</a:t>
            </a:r>
            <a:r>
              <a:rPr lang="en-US" sz="2400" dirty="0"/>
              <a:t>Bowers</a:t>
            </a:r>
            <a:r>
              <a:rPr lang="fa-IR" sz="2400" dirty="0"/>
              <a:t>، </a:t>
            </a:r>
            <a:r>
              <a:rPr lang="fa-IR" sz="2400" dirty="0">
                <a:cs typeface="B Nazanin" panose="00000400000000000000" pitchFamily="2" charset="-78"/>
              </a:rPr>
              <a:t>2014) </a:t>
            </a:r>
            <a:r>
              <a:rPr lang="ar-SA" sz="2400" dirty="0">
                <a:cs typeface="B Nazanin" panose="00000400000000000000" pitchFamily="2" charset="-78"/>
              </a:rPr>
              <a:t>. </a:t>
            </a:r>
            <a:endParaRPr lang="fa-IR" sz="2400" dirty="0">
              <a:cs typeface="B Nazanin" panose="00000400000000000000" pitchFamily="2" charset="-78"/>
            </a:endParaRPr>
          </a:p>
          <a:p>
            <a:pPr marL="0" indent="0" algn="just" rtl="1">
              <a:lnSpc>
                <a:spcPct val="150000"/>
              </a:lnSpc>
              <a:buNone/>
            </a:pPr>
            <a:endParaRPr lang="fa-IR" sz="2400" dirty="0">
              <a:cs typeface="B Nazanin" panose="00000400000000000000" pitchFamily="2" charset="-78"/>
            </a:endParaRPr>
          </a:p>
          <a:p>
            <a:pPr algn="just" rtl="1">
              <a:lnSpc>
                <a:spcPct val="150000"/>
              </a:lnSpc>
            </a:pPr>
            <a:r>
              <a:rPr lang="fa-IR" sz="2400" dirty="0">
                <a:cs typeface="B Nazanin" panose="00000400000000000000" pitchFamily="2" charset="-78"/>
              </a:rPr>
              <a:t>محیطهای </a:t>
            </a:r>
            <a:r>
              <a:rPr lang="fa-IR" sz="2400" dirty="0">
                <a:cs typeface="B Nazanin" panose="00000400000000000000" pitchFamily="2" charset="-78"/>
              </a:rPr>
              <a:t>باکیفیت آسایش بالاتری </a:t>
            </a:r>
            <a:r>
              <a:rPr lang="fa-IR" sz="2400" dirty="0">
                <a:cs typeface="B Nazanin" panose="00000400000000000000" pitchFamily="2" charset="-78"/>
              </a:rPr>
              <a:t>دارند، لذت </a:t>
            </a:r>
            <a:r>
              <a:rPr lang="fa-IR" sz="2400" dirty="0">
                <a:cs typeface="B Nazanin" panose="00000400000000000000" pitchFamily="2" charset="-78"/>
              </a:rPr>
              <a:t>بخش </a:t>
            </a:r>
            <a:r>
              <a:rPr lang="fa-IR" sz="2400" dirty="0">
                <a:cs typeface="B Nazanin" panose="00000400000000000000" pitchFamily="2" charset="-78"/>
              </a:rPr>
              <a:t>هستند، مراقبت </a:t>
            </a:r>
            <a:r>
              <a:rPr lang="fa-IR" sz="2400" dirty="0">
                <a:cs typeface="B Nazanin" panose="00000400000000000000" pitchFamily="2" charset="-78"/>
              </a:rPr>
              <a:t>و احترام </a:t>
            </a:r>
            <a:r>
              <a:rPr lang="fa-IR" sz="2400" dirty="0">
                <a:cs typeface="B Nazanin" panose="00000400000000000000" pitchFamily="2" charset="-78"/>
              </a:rPr>
              <a:t>بالاتری را </a:t>
            </a:r>
            <a:r>
              <a:rPr lang="fa-IR" sz="2400" dirty="0">
                <a:cs typeface="B Nazanin" panose="00000400000000000000" pitchFamily="2" charset="-78"/>
              </a:rPr>
              <a:t>به بیماران منتقل می کنند و سبب افزایش عزت نفس بیماران </a:t>
            </a:r>
            <a:r>
              <a:rPr lang="fa-IR" sz="2400" dirty="0">
                <a:cs typeface="B Nazanin" panose="00000400000000000000" pitchFamily="2" charset="-78"/>
              </a:rPr>
              <a:t>می شوند(</a:t>
            </a:r>
            <a:r>
              <a:rPr lang="en-US" sz="2400" dirty="0"/>
              <a:t>Bowers</a:t>
            </a:r>
            <a:r>
              <a:rPr lang="fa-IR" sz="2400" dirty="0"/>
              <a:t>، </a:t>
            </a:r>
            <a:r>
              <a:rPr lang="fa-IR" sz="2400" dirty="0">
                <a:cs typeface="B Nazanin" panose="00000400000000000000" pitchFamily="2" charset="-78"/>
              </a:rPr>
              <a:t>2014) </a:t>
            </a:r>
            <a:r>
              <a:rPr lang="fa-IR" sz="2400" dirty="0">
                <a:cs typeface="B Nazanin" panose="00000400000000000000" pitchFamily="2" charset="-78"/>
              </a:rPr>
              <a:t>که در نتیجه بخش با ثباتی را به وجود می آورند. </a:t>
            </a:r>
          </a:p>
          <a:p>
            <a:pPr algn="r" rtl="1">
              <a:lnSpc>
                <a:spcPct val="150000"/>
              </a:lnSpc>
            </a:pPr>
            <a:endParaRPr lang="en-US" dirty="0"/>
          </a:p>
        </p:txBody>
      </p:sp>
      <p:sp>
        <p:nvSpPr>
          <p:cNvPr id="8" name="Rectangle 7"/>
          <p:cNvSpPr/>
          <p:nvPr/>
        </p:nvSpPr>
        <p:spPr>
          <a:xfrm>
            <a:off x="2623455" y="183946"/>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محیط طبیعی زندگی</a:t>
            </a:r>
          </a:p>
        </p:txBody>
      </p:sp>
      <p:pic>
        <p:nvPicPr>
          <p:cNvPr id="9"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25864029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730" y="1615440"/>
            <a:ext cx="8229600" cy="4389120"/>
          </a:xfrm>
        </p:spPr>
        <p:txBody>
          <a:bodyPr/>
          <a:lstStyle/>
          <a:p>
            <a:pPr algn="just" rtl="1"/>
            <a:r>
              <a:rPr lang="fa-IR" sz="2400" dirty="0">
                <a:cs typeface="B Nazanin" pitchFamily="2" charset="-78"/>
              </a:rPr>
              <a:t>از </a:t>
            </a:r>
            <a:r>
              <a:rPr lang="fa-IR" sz="2400" dirty="0">
                <a:cs typeface="B Nazanin" pitchFamily="2" charset="-78"/>
              </a:rPr>
              <a:t>دغدغه­های اصلی کارکنان احتمال دریافت آسیب از سوی بیمار می­باشد که شامل ترس از </a:t>
            </a:r>
            <a:r>
              <a:rPr lang="fa-IR" sz="2400" dirty="0">
                <a:cs typeface="B Nazanin" pitchFamily="2" charset="-78"/>
              </a:rPr>
              <a:t>آسیب در </a:t>
            </a:r>
            <a:r>
              <a:rPr lang="fa-IR" sz="2400" dirty="0">
                <a:cs typeface="B Nazanin" pitchFamily="2" charset="-78"/>
              </a:rPr>
              <a:t>طول شیفت و همچنین ترس از آسیب بعد از ترخیص بیمار می­باشد. </a:t>
            </a:r>
            <a:endParaRPr lang="fa-IR" sz="2400" dirty="0">
              <a:cs typeface="B Nazanin" pitchFamily="2" charset="-78"/>
            </a:endParaRPr>
          </a:p>
          <a:p>
            <a:pPr algn="just" rtl="1"/>
            <a:r>
              <a:rPr lang="fa-IR" sz="2400" dirty="0">
                <a:cs typeface="B Nazanin" pitchFamily="2" charset="-78"/>
              </a:rPr>
              <a:t>بنابراین </a:t>
            </a:r>
            <a:r>
              <a:rPr lang="fa-IR" sz="2400" dirty="0">
                <a:cs typeface="B Nazanin" pitchFamily="2" charset="-78"/>
              </a:rPr>
              <a:t>یکی از ویژگی­های محیط ایمن، حفظ ایمنی کارکنان می­باشد</a:t>
            </a:r>
            <a:r>
              <a:rPr lang="fa-IR" sz="2400" dirty="0">
                <a:cs typeface="B Nazanin" pitchFamily="2" charset="-78"/>
              </a:rPr>
              <a:t>.</a:t>
            </a:r>
          </a:p>
          <a:p>
            <a:pPr algn="just" rtl="1"/>
            <a:r>
              <a:rPr lang="fa-IR" sz="2400" dirty="0">
                <a:cs typeface="B Nazanin" pitchFamily="2" charset="-78"/>
              </a:rPr>
              <a:t> </a:t>
            </a:r>
            <a:r>
              <a:rPr lang="fa-IR" sz="2400" dirty="0">
                <a:cs typeface="B Nazanin" pitchFamily="2" charset="-78"/>
              </a:rPr>
              <a:t>بخشی از این حفظ ایمنی بر عهده خود کارکنان می­باشد که با انجام اقدامات و رعایت اصولی از آسیب به خود و همکاران پیشگیری </a:t>
            </a:r>
            <a:r>
              <a:rPr lang="fa-IR" sz="2400" dirty="0">
                <a:cs typeface="B Nazanin" pitchFamily="2" charset="-78"/>
              </a:rPr>
              <a:t>می­کنند:</a:t>
            </a:r>
          </a:p>
          <a:p>
            <a:pPr lvl="1" algn="just" rtl="1">
              <a:buFont typeface="Courier New" pitchFamily="49" charset="0"/>
              <a:buChar char="o"/>
            </a:pPr>
            <a:r>
              <a:rPr lang="fa-IR" sz="2000" dirty="0">
                <a:cs typeface="B Nazanin" pitchFamily="2" charset="-78"/>
              </a:rPr>
              <a:t>حفظ </a:t>
            </a:r>
            <a:r>
              <a:rPr lang="fa-IR" sz="2000" dirty="0">
                <a:cs typeface="B Nazanin" pitchFamily="2" charset="-78"/>
              </a:rPr>
              <a:t>فاصله فیزیکی مناسب در تعاملات خود با بیمار </a:t>
            </a:r>
            <a:endParaRPr lang="fa-IR" sz="2000" dirty="0">
              <a:cs typeface="B Nazanin" pitchFamily="2" charset="-78"/>
            </a:endParaRPr>
          </a:p>
          <a:p>
            <a:pPr lvl="1" algn="just" rtl="1">
              <a:buFont typeface="Courier New" pitchFamily="49" charset="0"/>
              <a:buChar char="o"/>
            </a:pPr>
            <a:r>
              <a:rPr lang="fa-IR" sz="2000" dirty="0">
                <a:cs typeface="B Nazanin" pitchFamily="2" charset="-78"/>
              </a:rPr>
              <a:t>رعایت مرزهای ارتباطی با بیمار(مثل نزدیکی عاطفی)</a:t>
            </a:r>
          </a:p>
          <a:p>
            <a:pPr lvl="1" algn="just" rtl="1">
              <a:buFont typeface="Courier New" pitchFamily="49" charset="0"/>
              <a:buChar char="o"/>
            </a:pPr>
            <a:r>
              <a:rPr lang="fa-IR" sz="2000" dirty="0">
                <a:cs typeface="B Nazanin" pitchFamily="2" charset="-78"/>
              </a:rPr>
              <a:t>پشتیبانی </a:t>
            </a:r>
            <a:r>
              <a:rPr lang="fa-IR" sz="2000" dirty="0">
                <a:cs typeface="B Nazanin" pitchFamily="2" charset="-78"/>
              </a:rPr>
              <a:t>کارکنان از همدیگر و انجام کارها به صورت چند </a:t>
            </a:r>
            <a:r>
              <a:rPr lang="fa-IR" sz="2000" dirty="0">
                <a:cs typeface="B Nazanin" pitchFamily="2" charset="-78"/>
              </a:rPr>
              <a:t>نفره</a:t>
            </a:r>
            <a:endParaRPr lang="en-US" sz="2000" dirty="0">
              <a:cs typeface="B Nazanin" pitchFamily="2" charset="-78"/>
            </a:endParaRPr>
          </a:p>
        </p:txBody>
      </p:sp>
      <p:sp>
        <p:nvSpPr>
          <p:cNvPr id="4" name="Rectangle 3"/>
          <p:cNvSpPr/>
          <p:nvPr/>
        </p:nvSpPr>
        <p:spPr>
          <a:xfrm>
            <a:off x="2623455" y="242888"/>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محافظت از خود و همکاران</a:t>
            </a: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10344354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78280"/>
            <a:ext cx="8229600" cy="4846320"/>
          </a:xfrm>
        </p:spPr>
        <p:txBody>
          <a:bodyPr/>
          <a:lstStyle/>
          <a:p>
            <a:pPr algn="r" rtl="1"/>
            <a:r>
              <a:rPr lang="ar-SA" sz="2400" dirty="0">
                <a:cs typeface="B Nazanin" pitchFamily="2" charset="-78"/>
              </a:rPr>
              <a:t>پاسخگویی </a:t>
            </a:r>
            <a:r>
              <a:rPr lang="ar-SA" sz="2400" dirty="0">
                <a:cs typeface="B Nazanin" pitchFamily="2" charset="-78"/>
              </a:rPr>
              <a:t>کارکنان تحت تاثیر تعداد بیماران، محیط فیزیکی، رویکرد مدیران، قوانین وزارتی و کشوری قرار دارد</a:t>
            </a:r>
            <a:r>
              <a:rPr lang="ar-SA" sz="2400" dirty="0">
                <a:cs typeface="B Nazanin" pitchFamily="2" charset="-78"/>
              </a:rPr>
              <a:t>.</a:t>
            </a:r>
            <a:endParaRPr lang="fa-IR" sz="2400" dirty="0">
              <a:cs typeface="B Nazanin" pitchFamily="2" charset="-78"/>
            </a:endParaRPr>
          </a:p>
          <a:p>
            <a:pPr algn="r" rtl="1"/>
            <a:r>
              <a:rPr lang="ar-SA" sz="2400" dirty="0">
                <a:cs typeface="B Nazanin" pitchFamily="2" charset="-78"/>
              </a:rPr>
              <a:t>پاسخگویی </a:t>
            </a:r>
            <a:r>
              <a:rPr lang="ar-SA" sz="2400" dirty="0">
                <a:cs typeface="B Nazanin" pitchFamily="2" charset="-78"/>
              </a:rPr>
              <a:t>برای ایمنی در یک سیستم بزرگتر پاسخگویی قرار دارد. </a:t>
            </a:r>
            <a:r>
              <a:rPr lang="ar-SA" sz="2400" dirty="0">
                <a:cs typeface="B Nazanin" pitchFamily="2" charset="-78"/>
              </a:rPr>
              <a:t>برای </a:t>
            </a:r>
            <a:r>
              <a:rPr lang="ar-SA" sz="2400" dirty="0">
                <a:cs typeface="B Nazanin" pitchFamily="2" charset="-78"/>
              </a:rPr>
              <a:t>مثال پاسخگویی پرستار تحت تأثیر پاسخگویی مدیر پرستاری، مدیریت بیمارستان، هیئت امنای بیمارستان، سازمان های نظارتی و اعتبار دهنده، بیماران و جامعه قرار دارد. </a:t>
            </a:r>
            <a:endParaRPr lang="fa-IR" sz="2400" dirty="0">
              <a:cs typeface="B Nazanin" pitchFamily="2" charset="-78"/>
            </a:endParaRPr>
          </a:p>
          <a:p>
            <a:pPr algn="r" rtl="1"/>
            <a:r>
              <a:rPr lang="ar-SA" sz="2400" dirty="0">
                <a:cs typeface="B Nazanin" pitchFamily="2" charset="-78"/>
              </a:rPr>
              <a:t>پاسخگویی </a:t>
            </a:r>
            <a:r>
              <a:rPr lang="ar-SA" sz="2400" dirty="0">
                <a:cs typeface="B Nazanin" pitchFamily="2" charset="-78"/>
              </a:rPr>
              <a:t>فردی و پاسخگویی سازمان هر دو </a:t>
            </a:r>
            <a:r>
              <a:rPr lang="fa-IR" sz="2400" dirty="0">
                <a:cs typeface="B Nazanin" pitchFamily="2" charset="-78"/>
              </a:rPr>
              <a:t>باید</a:t>
            </a:r>
            <a:r>
              <a:rPr lang="ar-SA" sz="2400" dirty="0">
                <a:cs typeface="B Nazanin" pitchFamily="2" charset="-78"/>
              </a:rPr>
              <a:t> </a:t>
            </a:r>
            <a:r>
              <a:rPr lang="ar-SA" sz="2400" dirty="0">
                <a:cs typeface="B Nazanin" pitchFamily="2" charset="-78"/>
              </a:rPr>
              <a:t>وجود داشته باشد. </a:t>
            </a:r>
            <a:endParaRPr lang="fa-IR" sz="2400" dirty="0">
              <a:cs typeface="B Nazanin" pitchFamily="2" charset="-78"/>
            </a:endParaRPr>
          </a:p>
          <a:p>
            <a:pPr algn="r" rtl="1"/>
            <a:r>
              <a:rPr lang="ar-SA" sz="2400" dirty="0">
                <a:cs typeface="B Nazanin" pitchFamily="2" charset="-78"/>
              </a:rPr>
              <a:t>سیستم </a:t>
            </a:r>
            <a:r>
              <a:rPr lang="ar-SA" sz="2400" dirty="0">
                <a:cs typeface="B Nazanin" pitchFamily="2" charset="-78"/>
              </a:rPr>
              <a:t>پاسخگو، ساختاری است که از پاسخگویی فردی تشکیل شده است. </a:t>
            </a:r>
            <a:r>
              <a:rPr lang="fa-IR" sz="2400" dirty="0">
                <a:cs typeface="B Nazanin" pitchFamily="2" charset="-78"/>
              </a:rPr>
              <a:t>پ</a:t>
            </a:r>
            <a:r>
              <a:rPr lang="ar-SA" sz="2400" dirty="0">
                <a:cs typeface="B Nazanin" pitchFamily="2" charset="-78"/>
              </a:rPr>
              <a:t>اسخگویی </a:t>
            </a:r>
            <a:r>
              <a:rPr lang="ar-SA" sz="2400" dirty="0">
                <a:cs typeface="B Nazanin" pitchFamily="2" charset="-78"/>
              </a:rPr>
              <a:t>جمعی، پاسخگویی متقابل و پاسخگویی اشتراکی همه بخشی از سیستم پاسخگویی هستند ولی هیچکدام به معنای تقلیل پاسخگویی فردی </a:t>
            </a:r>
            <a:r>
              <a:rPr lang="ar-SA" sz="2400" dirty="0">
                <a:cs typeface="B Nazanin" pitchFamily="2" charset="-78"/>
              </a:rPr>
              <a:t>نیست</a:t>
            </a:r>
            <a:r>
              <a:rPr lang="fa-IR" sz="2400" dirty="0">
                <a:cs typeface="B Nazanin" pitchFamily="2" charset="-78"/>
              </a:rPr>
              <a:t>.</a:t>
            </a:r>
            <a:endParaRPr lang="en-US" sz="2400" dirty="0">
              <a:cs typeface="B Nazanin" pitchFamily="2" charset="-78"/>
            </a:endParaRPr>
          </a:p>
        </p:txBody>
      </p:sp>
      <p:sp>
        <p:nvSpPr>
          <p:cNvPr id="4" name="Rectangle 3"/>
          <p:cNvSpPr/>
          <p:nvPr/>
        </p:nvSpPr>
        <p:spPr>
          <a:xfrm>
            <a:off x="2623455" y="242888"/>
            <a:ext cx="7857818" cy="988376"/>
          </a:xfrm>
          <a:prstGeom prst="rect">
            <a:avLst/>
          </a:prstGeom>
          <a:gradFill flip="none" rotWithShape="1">
            <a:gsLst>
              <a:gs pos="0">
                <a:srgbClr val="9F1A3D"/>
              </a:gs>
              <a:gs pos="52000">
                <a:srgbClr val="C9214D"/>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200" dirty="0">
                <a:solidFill>
                  <a:prstClr val="white"/>
                </a:solidFill>
                <a:effectLst>
                  <a:outerShdw blurRad="38100" dist="38100" dir="2700000" algn="tl">
                    <a:srgbClr val="000000">
                      <a:alpha val="43137"/>
                    </a:srgbClr>
                  </a:outerShdw>
                </a:effectLst>
                <a:cs typeface="B Titr" panose="00000700000000000000" pitchFamily="2" charset="-78"/>
              </a:rPr>
              <a:t>توجه</a:t>
            </a:r>
            <a:endParaRPr lang="fa-IR" sz="3200" dirty="0">
              <a:solidFill>
                <a:prstClr val="white"/>
              </a:solidFill>
              <a:effectLst>
                <a:outerShdw blurRad="38100" dist="38100" dir="2700000" algn="tl">
                  <a:srgbClr val="000000">
                    <a:alpha val="43137"/>
                  </a:srgbClr>
                </a:outerShdw>
              </a:effectLst>
              <a:cs typeface="B Titr" panose="00000700000000000000" pitchFamily="2" charset="-78"/>
            </a:endParaRPr>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005" y="183947"/>
            <a:ext cx="933450" cy="1106261"/>
          </a:xfrm>
          <a:prstGeom prst="rect">
            <a:avLst/>
          </a:prstGeom>
        </p:spPr>
      </p:pic>
    </p:spTree>
    <p:extLst>
      <p:ext uri="{BB962C8B-B14F-4D97-AF65-F5344CB8AC3E}">
        <p14:creationId xmlns:p14="http://schemas.microsoft.com/office/powerpoint/2010/main" val="16617018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74" y="3099559"/>
            <a:ext cx="10972800" cy="1143000"/>
          </a:xfrm>
        </p:spPr>
        <p:txBody>
          <a:bodyPr/>
          <a:lstStyle/>
          <a:p>
            <a:pPr algn="ctr" rtl="1"/>
            <a:r>
              <a:rPr lang="fa-IR" b="1" u="sng" smtClean="0">
                <a:cs typeface="B Titr" panose="00000700000000000000" pitchFamily="2" charset="-78"/>
              </a:rPr>
              <a:t>مدل </a:t>
            </a:r>
            <a:r>
              <a:rPr lang="ar-YE" b="1" u="sng" smtClean="0">
                <a:cs typeface="B Titr" panose="00000700000000000000" pitchFamily="2" charset="-78"/>
              </a:rPr>
              <a:t>مراقبت </a:t>
            </a:r>
            <a:r>
              <a:rPr lang="ar-YE" b="1" u="sng" dirty="0">
                <a:cs typeface="B Titr" panose="00000700000000000000" pitchFamily="2" charset="-78"/>
              </a:rPr>
              <a:t>بهبودی محور</a:t>
            </a:r>
            <a:r>
              <a:rPr lang="ar-SA" b="1" dirty="0">
                <a:cs typeface="B Titr" panose="00000700000000000000" pitchFamily="2" charset="-78"/>
              </a:rPr>
              <a:t> (</a:t>
            </a:r>
            <a:r>
              <a:rPr lang="en-US" b="1" dirty="0">
                <a:cs typeface="B Titr" panose="00000700000000000000" pitchFamily="2" charset="-78"/>
              </a:rPr>
              <a:t>Recovery oriented care</a:t>
            </a:r>
            <a:r>
              <a:rPr lang="ar-SA" b="1" dirty="0">
                <a:cs typeface="B Titr" panose="00000700000000000000" pitchFamily="2" charset="-78"/>
              </a:rPr>
              <a:t>)</a:t>
            </a:r>
            <a:r>
              <a:rPr lang="en-US" dirty="0">
                <a:cs typeface="B Titr" panose="00000700000000000000" pitchFamily="2" charset="-78"/>
              </a:rPr>
              <a:t/>
            </a:r>
            <a:br>
              <a:rPr lang="en-US" dirty="0">
                <a:cs typeface="B Titr" panose="00000700000000000000" pitchFamily="2" charset="-78"/>
              </a:rPr>
            </a:br>
            <a:endParaRPr lang="en-US" dirty="0">
              <a:cs typeface="B Titr" panose="00000700000000000000" pitchFamily="2" charset="-78"/>
            </a:endParaRPr>
          </a:p>
        </p:txBody>
      </p:sp>
    </p:spTree>
    <p:extLst>
      <p:ext uri="{BB962C8B-B14F-4D97-AF65-F5344CB8AC3E}">
        <p14:creationId xmlns:p14="http://schemas.microsoft.com/office/powerpoint/2010/main" val="34245582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abeec0f-40b3-42ae-ba5b-5cce1e0953c5"/>
  <p:tag name="ARTICULATE_SLIDE_PAUSE" val="0"/>
  <p:tag name="ARTICULATE_LOCK_SLIDE" val="0"/>
  <p:tag name="ARTICULATE_HIDE_SLIDE" val="0"/>
  <p:tag name="ARTICULATE_PLAYER_CONTROL_PREVIOUS" val="True"/>
  <p:tag name="ARTICULATE_PLAYER_CONTROL_NEXT" val="True"/>
  <p:tag name="AUDIO_ID" val="256"/>
  <p:tag name="ARTICULATE_USED_LAYOUT" val="1"/>
</p:tagLst>
</file>

<file path=ppt/tags/tag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babeec0f-40b3-42ae-ba5b-5cce1e0953c5"/>
  <p:tag name="ARTICULATE_SLIDE_PAUSE" val="0"/>
  <p:tag name="ARTICULATE_LOCK_SLIDE" val="0"/>
  <p:tag name="ARTICULATE_HIDE_SLIDE" val="0"/>
  <p:tag name="ARTICULATE_PLAYER_CONTROL_PREVIOUS" val="True"/>
  <p:tag name="ARTICULATE_PLAYER_CONTROL_NEXT" val="True"/>
  <p:tag name="AUDIO_ID" val="270"/>
  <p:tag name="ARTICULATE_USED_LAYOUT" val="2"/>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10131</Words>
  <Application>Microsoft Office PowerPoint</Application>
  <PresentationFormat>Widescreen</PresentationFormat>
  <Paragraphs>583</Paragraphs>
  <Slides>92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92</vt:i4>
      </vt:variant>
    </vt:vector>
  </HeadingPairs>
  <TitlesOfParts>
    <vt:vector size="102" baseType="lpstr">
      <vt:lpstr>Arial</vt:lpstr>
      <vt:lpstr>Arial Black</vt:lpstr>
      <vt:lpstr>B Nazanin</vt:lpstr>
      <vt:lpstr>B Titr</vt:lpstr>
      <vt:lpstr>B Zar</vt:lpstr>
      <vt:lpstr>Calibri</vt:lpstr>
      <vt:lpstr>Calibri Light</vt:lpstr>
      <vt:lpstr>Courier New</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مدل مراقبت بهبودی محور (Recovery oriented care)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cp:revision>
  <dcterms:created xsi:type="dcterms:W3CDTF">2021-06-07T09:50:20Z</dcterms:created>
  <dcterms:modified xsi:type="dcterms:W3CDTF">2021-06-07T09:53:16Z</dcterms:modified>
</cp:coreProperties>
</file>